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0B97BB-9A95-4E59-8D05-11C787037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66149B4-5855-41BD-A4A6-9D468746A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D8A5DB2-8233-4D29-ADFE-9BEE8EC7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4E7B56D-7BDE-44C1-AAB7-A066AD73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ADADCD4-BE18-4052-9889-5D3AEB4D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556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255B29-B061-40F9-A738-4FD29E19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7376D7A-35A0-4D33-9581-BDDD508D8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D17F9F-3933-4B85-9605-AFCCFDFC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8205CAD-FB0C-4C36-A2CB-F6970EF6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FA148BF-ABED-4E89-896A-A6469C73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5064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992EFF09-CB44-43C3-9A5C-ED32D1798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05A0745F-1A2F-4A78-BC5E-1BF7D0EB2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B1540F3-0FFD-4EF5-BD9F-6A98BFE5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2704441-0B6E-4DA8-9551-58ADCF8D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D48AE54-64D4-4961-BE63-857B5EAF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546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C6742C-205A-4A2B-8A1B-25B948FB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76ADCF-B7DB-4899-88DA-3ACFD364A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3E6A6CA-3B3D-479D-B3E6-A899FA2A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FC60431-2B2D-4CBE-AB5B-4ED3957D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0497450-7C0B-431D-AF3E-D528E6F6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6ADC96-2C90-4436-B6E6-E32FB6BF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B6646AB-1F32-4BF1-A1D7-BF48BD8F1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8F21F42-CB12-43C2-84F1-70BDEC45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40B9590-9A83-4ACF-908C-A63D370A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2F9CC69-6407-41EE-ADAD-E778A089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6998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30C05C-ED68-4C82-949D-DFC26B95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88754A7-74D0-4D2D-83C2-601B98EFE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C35B5D4-2351-4D6F-A4C9-0019B3C0B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F16B0A9-79EA-4A10-B847-AAD3A92A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FFFEDDC-CCE1-4058-AAFD-C240A8BF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1963459-E021-4419-98B7-C78D75F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766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2462D5-8DFC-411F-9480-13BFD246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B5645B2-605C-49D5-95E2-17B49B495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2FE8D39-BDC7-434A-A88C-2480E4E15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8BC26BC2-7F89-40E7-8E63-D52817A52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4D0C1629-5430-4FA4-9F8F-5547B6A69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98B6AF04-F512-4C2D-B874-63BDC04E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B81E0ED9-2F13-4E09-B36D-E2CE7CC1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E7B3DF6-9C99-4C55-B556-3BF611AA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635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32CDD4-8460-463E-BAA0-B47009B5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2A44EA45-656C-4A32-A68A-97673DD65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04665234-D890-44BC-A6D9-A67D6091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B6C3EDB-4964-48B0-9BBB-26D585F4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603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E08AAE8-0B01-40A7-A30F-09365116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7D853994-5006-4BC9-AE6E-B9695C2D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B0288EE-C502-497B-B1CA-A33ED507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980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C2DCF2-0597-4EF6-9C7A-E70E437C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20CFF14-8422-4F26-BAEA-25F0AEB52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E6CB51B-6DBD-4858-A1D4-0695C0682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FBDC0D3-5BEA-4685-B7A0-FCDA2274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B26D093-A67B-4E7F-80A7-59508792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7694550-37E5-4BF8-ACAA-72FCF44A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2354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77E4C7-5260-423B-9C17-63177646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167A45D8-9E17-400F-BB61-77310BC95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6E3F283-E905-472E-9C10-63865A93C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FE31B38-1C75-465D-B4F8-D57F9619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A9F4855-D30A-4970-8771-E0A6B379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8462681-D26F-4CE3-B4DE-782C8482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325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FC3E810-EBFD-4D05-AE92-A01C849D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38E0233-D328-475D-95C0-002ADD8B3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A7E1F6D-2706-47A4-A4E8-784F1F052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202D-B20A-486D-9BE8-13234059D443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37EBF7E-10C5-4843-B27E-F706E048E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39FB479-9E2A-49E7-A90B-26ED71EFF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9FB89-B597-49E8-B814-AC0D34A98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941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am.cz/slavnedny/773926-den-kdy-byl-zahajen-norimbersky-proces-20-listopad" TargetMode="External"/><Relationship Id="rId2" Type="http://schemas.openxmlformats.org/officeDocument/2006/relationships/hyperlink" Target="https://www.stream.cz/slavnedny/10004791-den-osvobozeni-koncentracniho-tabora-osvetim-27-led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ream.cz/slavnedny/10008401-den-kdy-byl-odsouzen-adolf-eichmann-15-prosine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B6B9D8-1279-46FA-A5C7-65A8D913C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5214"/>
            <a:ext cx="9144000" cy="23876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Zločiny proti lidskosti za 2. světové války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3683EB4-5390-400F-A742-80FE725D8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7488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D9486A-1A05-4B0A-93CB-26DDC6CFED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dirty="0">
                <a:solidFill>
                  <a:srgbClr val="FF0000"/>
                </a:solidFill>
              </a:rPr>
              <a:t>Situace v protektorátu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306D0EA-3CE4-4052-AC96-3BDCEAE8DC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3475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B002FC5-542C-4159-8F8F-B2F02A12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8629"/>
            <a:ext cx="10515600" cy="5538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highlight>
                  <a:srgbClr val="FFFF00"/>
                </a:highlight>
              </a:rPr>
              <a:t>Obyvatelstvo: </a:t>
            </a:r>
          </a:p>
          <a:p>
            <a:r>
              <a:rPr lang="cs-CZ" sz="3200" dirty="0"/>
              <a:t>1. udavači a kolaboranti   </a:t>
            </a:r>
          </a:p>
          <a:p>
            <a:r>
              <a:rPr lang="cs-CZ" sz="3200" dirty="0"/>
              <a:t>2. lidé, kteří se snažili přežít   </a:t>
            </a:r>
          </a:p>
          <a:p>
            <a:r>
              <a:rPr lang="cs-CZ" sz="3200" dirty="0"/>
              <a:t>3. lidé v odboji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highlight>
                  <a:srgbClr val="FFFF00"/>
                </a:highlight>
              </a:rPr>
              <a:t>Nucené nasazení </a:t>
            </a:r>
            <a:r>
              <a:rPr lang="cs-CZ" sz="3200" dirty="0"/>
              <a:t>– mladí lidé museli do Německa, těžce pracovali v továrnách i při odklízení trosek po bombardování.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highlight>
                  <a:srgbClr val="FFFF00"/>
                </a:highlight>
              </a:rPr>
              <a:t>Hospodářství</a:t>
            </a:r>
            <a:r>
              <a:rPr lang="cs-CZ" sz="3200" dirty="0"/>
              <a:t> – zaveden </a:t>
            </a:r>
            <a:r>
              <a:rPr lang="cs-CZ" sz="3200" b="1" dirty="0">
                <a:solidFill>
                  <a:srgbClr val="FF0000"/>
                </a:solidFill>
              </a:rPr>
              <a:t>lístkový systém </a:t>
            </a:r>
            <a:r>
              <a:rPr lang="cs-CZ" sz="3200" dirty="0"/>
              <a:t>(doprovázený černým trhem)</a:t>
            </a:r>
          </a:p>
        </p:txBody>
      </p:sp>
    </p:spTree>
    <p:extLst>
      <p:ext uri="{BB962C8B-B14F-4D97-AF65-F5344CB8AC3E}">
        <p14:creationId xmlns:p14="http://schemas.microsoft.com/office/powerpoint/2010/main" xmlns="" val="219030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B002FC5-542C-4159-8F8F-B2F02A12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8629"/>
            <a:ext cx="10515600" cy="5538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highlight>
                  <a:srgbClr val="FFFF00"/>
                </a:highlight>
              </a:rPr>
              <a:t>Školství:</a:t>
            </a:r>
          </a:p>
          <a:p>
            <a:r>
              <a:rPr lang="cs-CZ" sz="3200" dirty="0"/>
              <a:t>zmenšil se počet střed. škol, učivo bylo upraveno a zcenzurováno. </a:t>
            </a:r>
          </a:p>
          <a:p>
            <a:r>
              <a:rPr lang="cs-CZ" sz="3200" dirty="0"/>
              <a:t>výuka němčiny od základní školy.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1939</a:t>
            </a:r>
            <a:r>
              <a:rPr lang="cs-CZ" sz="3200" dirty="0"/>
              <a:t> – </a:t>
            </a:r>
            <a:r>
              <a:rPr lang="cs-CZ" sz="3200" b="1" dirty="0">
                <a:highlight>
                  <a:srgbClr val="FFFF00"/>
                </a:highlight>
              </a:rPr>
              <a:t>likvidace vysokých škol: </a:t>
            </a:r>
          </a:p>
          <a:p>
            <a:r>
              <a:rPr lang="cs-CZ" sz="3200" dirty="0"/>
              <a:t>demonstrace k výročí </a:t>
            </a:r>
            <a:r>
              <a:rPr lang="cs-CZ" sz="3200" b="1" dirty="0">
                <a:solidFill>
                  <a:srgbClr val="FF0000"/>
                </a:solidFill>
              </a:rPr>
              <a:t>28. října </a:t>
            </a:r>
            <a:r>
              <a:rPr lang="cs-CZ" sz="3200" dirty="0"/>
              <a:t>(2 zastřelení) </a:t>
            </a:r>
          </a:p>
          <a:p>
            <a:r>
              <a:rPr lang="cs-CZ" sz="3200" dirty="0"/>
              <a:t>při pohřbu jednoho z nich </a:t>
            </a:r>
            <a:r>
              <a:rPr lang="cs-CZ" sz="3200" b="1" dirty="0"/>
              <a:t>Jana Opletala </a:t>
            </a:r>
            <a:r>
              <a:rPr lang="cs-CZ" sz="3200" dirty="0"/>
              <a:t>další demonstrace </a:t>
            </a:r>
          </a:p>
          <a:p>
            <a:pPr marL="0" indent="0">
              <a:buNone/>
            </a:pPr>
            <a:r>
              <a:rPr lang="cs-CZ" sz="3200" dirty="0"/>
              <a:t>→uzavření vysokých škol, 9 studentů zastřeleno, asi tisíc dalších skončilo v koncentračním táboře.</a:t>
            </a:r>
          </a:p>
        </p:txBody>
      </p:sp>
    </p:spTree>
    <p:extLst>
      <p:ext uri="{BB962C8B-B14F-4D97-AF65-F5344CB8AC3E}">
        <p14:creationId xmlns:p14="http://schemas.microsoft.com/office/powerpoint/2010/main" xmlns="" val="310227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f/H%C3%B6ritz_Museum_-_Radio_Philips_461A.jpg/1024px-H%C3%B6ritz_Museum_-_Radio_Philips_46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755" y="-64622"/>
            <a:ext cx="9230162" cy="6922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f/fd/Ozn%C3%A1men%C3%AD_o_poprav%C4%9B_19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540" y="0"/>
            <a:ext cx="109947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7/76/Partyz%C3%A1nsk%C3%A1_odpov%C4%9B%C4%8F_n%C4%9Bmeck%C3%A9_vyhl%C3%A1%C5%A1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122" y="0"/>
            <a:ext cx="4769756" cy="6963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d/df/Uplat%C5%88ov%C3%A1n%C3%AD_proti%C5%BEidovsk%C3%BDch_z%C3%A1kon%C5%AF_a_na%C5%99%C3%ADzen%C3%AD_za_okupa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8351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CD76FC63-75BC-4C84-BE2E-6023B82E7003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>
                <a:latin typeface="+mj-lt"/>
                <a:ea typeface="+mj-ea"/>
                <a:cs typeface="+mj-cs"/>
              </a:rPr>
              <a:t>Reinhard Heydrich – zastupující říšský protektor</a:t>
            </a:r>
          </a:p>
        </p:txBody>
      </p:sp>
      <p:pic>
        <p:nvPicPr>
          <p:cNvPr id="2" name="Picture 2" descr="Reinhard Heydrich: Mládí a cesta k moci | 100+1 zahraniční zajímavost">
            <a:extLst>
              <a:ext uri="{FF2B5EF4-FFF2-40B4-BE49-F238E27FC236}">
                <a16:creationId xmlns:a16="http://schemas.microsoft.com/office/drawing/2014/main" xmlns="" id="{E337F9C8-F36A-45E5-8550-C9B7F2A44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29" r="1197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716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>
                <a:solidFill>
                  <a:srgbClr val="FF0000"/>
                </a:solidFill>
              </a:rPr>
              <a:t>Domácí odboj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1117600" y="549275"/>
            <a:ext cx="10043886" cy="5576888"/>
          </a:xfrm>
        </p:spPr>
        <p:txBody>
          <a:bodyPr>
            <a:normAutofit/>
          </a:bodyPr>
          <a:lstStyle/>
          <a:p>
            <a:r>
              <a:rPr lang="cs-CZ" sz="3200" dirty="0"/>
              <a:t>přímý nebo partyzánský boj byl nemožný. </a:t>
            </a:r>
          </a:p>
          <a:p>
            <a:r>
              <a:rPr lang="cs-CZ" sz="3200" dirty="0"/>
              <a:t>místo toho drobné </a:t>
            </a:r>
            <a:r>
              <a:rPr lang="cs-CZ" sz="3200" b="1" dirty="0"/>
              <a:t>sabotáže</a:t>
            </a:r>
            <a:r>
              <a:rPr lang="cs-CZ" sz="3200" dirty="0"/>
              <a:t> </a:t>
            </a:r>
          </a:p>
          <a:p>
            <a:r>
              <a:rPr lang="cs-CZ" sz="3200" dirty="0"/>
              <a:t>zahraniční rozhlasové vysílání (Londýn, Beneš)</a:t>
            </a:r>
          </a:p>
          <a:p>
            <a:endParaRPr lang="cs-CZ" sz="3200" dirty="0"/>
          </a:p>
          <a:p>
            <a:pPr>
              <a:buNone/>
            </a:pPr>
            <a:r>
              <a:rPr lang="cs-CZ" sz="3200" b="1" u="sng" dirty="0"/>
              <a:t>Odbojové organizace: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1. Ústřední vedení odboje domácího </a:t>
            </a:r>
            <a:r>
              <a:rPr lang="cs-CZ" sz="3200" dirty="0"/>
              <a:t>(ÚVOD)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2. Obrana národa </a:t>
            </a:r>
            <a:r>
              <a:rPr lang="cs-CZ" sz="3200" dirty="0"/>
              <a:t>(generál Alois Eliáš, předseda protektorátní vlády, popraven)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3. Tři králové </a:t>
            </a:r>
            <a:r>
              <a:rPr lang="cs-CZ" sz="3200" dirty="0"/>
              <a:t>(Balabán, </a:t>
            </a:r>
            <a:r>
              <a:rPr lang="cs-CZ" sz="3200" dirty="0" err="1"/>
              <a:t>Mašín</a:t>
            </a:r>
            <a:r>
              <a:rPr lang="cs-CZ" sz="3200" dirty="0"/>
              <a:t>, Morávek)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3EDF076-33E9-4EE2-A611-0A5D2464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791"/>
            <a:ext cx="10515600" cy="5389172"/>
          </a:xfrm>
        </p:spPr>
        <p:txBody>
          <a:bodyPr>
            <a:normAutofit/>
          </a:bodyPr>
          <a:lstStyle/>
          <a:p>
            <a:r>
              <a:rPr lang="cs-CZ" sz="3200" b="1" dirty="0" err="1">
                <a:highlight>
                  <a:srgbClr val="FFFF00"/>
                </a:highlight>
              </a:rPr>
              <a:t>Šoa</a:t>
            </a:r>
            <a:r>
              <a:rPr lang="cs-CZ" sz="3200" dirty="0"/>
              <a:t> (z hebrejštiny) = úplné zničení </a:t>
            </a:r>
          </a:p>
          <a:p>
            <a:r>
              <a:rPr lang="cs-CZ" sz="3200" b="1" dirty="0">
                <a:highlight>
                  <a:srgbClr val="FFFF00"/>
                </a:highlight>
              </a:rPr>
              <a:t>Holokaust</a:t>
            </a:r>
            <a:r>
              <a:rPr lang="cs-CZ" sz="3200" dirty="0"/>
              <a:t> (z řečtiny) = spálená oběť </a:t>
            </a:r>
          </a:p>
          <a:p>
            <a:pPr marL="0" indent="0">
              <a:buNone/>
            </a:pPr>
            <a:endParaRPr lang="cs-CZ" sz="3200" b="1" u="sng" dirty="0"/>
          </a:p>
          <a:p>
            <a:pPr marL="0" indent="0">
              <a:buNone/>
            </a:pPr>
            <a:r>
              <a:rPr lang="cs-CZ" sz="3200" b="1" u="sng" dirty="0"/>
              <a:t>Koncentrační tábory: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pracovní</a:t>
            </a:r>
            <a:r>
              <a:rPr lang="cs-CZ" sz="3200" dirty="0"/>
              <a:t> (vznikaly před válkou, k izolaci politických odpůrců režimu)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vyhlazovací</a:t>
            </a:r>
            <a:r>
              <a:rPr lang="cs-CZ" sz="3200" dirty="0"/>
              <a:t> (vznikaly za války, k fyzické likvidaci hlavně Židů a romského obyvatelstva), např.: </a:t>
            </a:r>
            <a:r>
              <a:rPr lang="cs-CZ" sz="3200" b="1" dirty="0">
                <a:solidFill>
                  <a:srgbClr val="FF0000"/>
                </a:solidFill>
              </a:rPr>
              <a:t>Terezín, </a:t>
            </a:r>
            <a:r>
              <a:rPr lang="cs-CZ" sz="3200" b="1" dirty="0" err="1">
                <a:solidFill>
                  <a:srgbClr val="FF0000"/>
                </a:solidFill>
              </a:rPr>
              <a:t>Dachau</a:t>
            </a:r>
            <a:r>
              <a:rPr lang="cs-CZ" sz="3200" b="1" dirty="0">
                <a:solidFill>
                  <a:srgbClr val="FF0000"/>
                </a:solidFill>
              </a:rPr>
              <a:t>, Buchenwald, Osvětim-</a:t>
            </a:r>
            <a:r>
              <a:rPr lang="cs-CZ" sz="3200" b="1" dirty="0" err="1">
                <a:solidFill>
                  <a:srgbClr val="FF0000"/>
                </a:solidFill>
              </a:rPr>
              <a:t>Auschwitz</a:t>
            </a:r>
            <a:r>
              <a:rPr lang="cs-CZ" sz="3200" b="1" dirty="0">
                <a:solidFill>
                  <a:srgbClr val="FF0000"/>
                </a:solidFill>
              </a:rPr>
              <a:t>, Treblinka</a:t>
            </a:r>
          </a:p>
        </p:txBody>
      </p:sp>
    </p:spTree>
    <p:extLst>
      <p:ext uri="{BB962C8B-B14F-4D97-AF65-F5344CB8AC3E}">
        <p14:creationId xmlns:p14="http://schemas.microsoft.com/office/powerpoint/2010/main" xmlns="" val="1256990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841829" y="549275"/>
            <a:ext cx="10435771" cy="557688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vyvíjeli činnost ke svržení okupantů a obnově republiky</a:t>
            </a:r>
            <a:r>
              <a:rPr lang="cs-CZ" sz="3200" dirty="0"/>
              <a:t> (zpravodajská, záškodnická činnost, převádění osob přes hranice).</a:t>
            </a:r>
          </a:p>
          <a:p>
            <a:pPr>
              <a:buNone/>
            </a:pPr>
            <a:endParaRPr lang="cs-CZ" sz="3200" b="1" u="sng" dirty="0"/>
          </a:p>
          <a:p>
            <a:pPr>
              <a:buNone/>
            </a:pPr>
            <a:r>
              <a:rPr lang="cs-CZ" sz="3200" b="1" u="sng" dirty="0"/>
              <a:t>zpravodajství:  </a:t>
            </a:r>
          </a:p>
          <a:p>
            <a:r>
              <a:rPr lang="cs-CZ" sz="3200" b="1" dirty="0"/>
              <a:t>před válkou </a:t>
            </a:r>
            <a:r>
              <a:rPr lang="cs-CZ" sz="3200" dirty="0"/>
              <a:t>– </a:t>
            </a:r>
            <a:r>
              <a:rPr lang="cs-CZ" sz="3200" b="1" dirty="0">
                <a:solidFill>
                  <a:srgbClr val="FF0000"/>
                </a:solidFill>
              </a:rPr>
              <a:t>kurýři</a:t>
            </a:r>
            <a:r>
              <a:rPr lang="cs-CZ" sz="3200" dirty="0"/>
              <a:t> (vyváželi informace z protektorátu)     </a:t>
            </a:r>
          </a:p>
          <a:p>
            <a:r>
              <a:rPr lang="cs-CZ" sz="3200" b="1" dirty="0"/>
              <a:t>během války </a:t>
            </a:r>
            <a:r>
              <a:rPr lang="cs-CZ" sz="3200" dirty="0"/>
              <a:t>– </a:t>
            </a:r>
            <a:r>
              <a:rPr lang="cs-CZ" sz="3200" b="1" dirty="0">
                <a:solidFill>
                  <a:srgbClr val="FF0000"/>
                </a:solidFill>
              </a:rPr>
              <a:t>ilegální vysílačky a radisté </a:t>
            </a:r>
            <a:r>
              <a:rPr lang="cs-CZ" sz="3200" dirty="0"/>
              <a:t>(Češi a Slováci z VB)  </a:t>
            </a:r>
          </a:p>
          <a:p>
            <a:r>
              <a:rPr lang="cs-CZ" sz="3200" dirty="0"/>
              <a:t>právě sílící odboj měl zlikvidovat </a:t>
            </a:r>
            <a:r>
              <a:rPr lang="cs-CZ" sz="3200" b="1" dirty="0"/>
              <a:t>nový říšský protektor</a:t>
            </a:r>
            <a:r>
              <a:rPr lang="cs-CZ" sz="3200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R. Heydrich.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vědectví J. Vašaty o protinacistickém domácím odboji">
            <a:extLst>
              <a:ext uri="{FF2B5EF4-FFF2-40B4-BE49-F238E27FC236}">
                <a16:creationId xmlns:a16="http://schemas.microsoft.com/office/drawing/2014/main" xmlns="" id="{A891F9E0-7E7D-4F4C-A9BF-453A0875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1"/>
            <a:ext cx="9171220" cy="47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2185BA9F-B540-465C-8B1C-5B1059E05908}"/>
              </a:ext>
            </a:extLst>
          </p:cNvPr>
          <p:cNvSpPr txBox="1"/>
          <p:nvPr/>
        </p:nvSpPr>
        <p:spPr>
          <a:xfrm>
            <a:off x="2910786" y="188253"/>
            <a:ext cx="63976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Tři králové </a:t>
            </a:r>
            <a:r>
              <a:rPr lang="cs-CZ" sz="3200" dirty="0"/>
              <a:t>– hrdinní členové českého </a:t>
            </a:r>
          </a:p>
          <a:p>
            <a:pPr algn="ctr"/>
            <a:r>
              <a:rPr lang="cs-CZ" sz="3200" dirty="0"/>
              <a:t>protinacistického odboje</a:t>
            </a:r>
          </a:p>
        </p:txBody>
      </p:sp>
    </p:spTree>
    <p:extLst>
      <p:ext uri="{BB962C8B-B14F-4D97-AF65-F5344CB8AC3E}">
        <p14:creationId xmlns:p14="http://schemas.microsoft.com/office/powerpoint/2010/main" xmlns="" val="1280354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7894EE-2CFD-4711-A773-8F907E694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Zahraniční odboj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6ACEF54-3898-488F-A7A6-189EFE834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7926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52DF263-210D-4E61-A0ED-0635251E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234"/>
            <a:ext cx="10515600" cy="5712729"/>
          </a:xfrm>
        </p:spPr>
        <p:txBody>
          <a:bodyPr>
            <a:normAutofit lnSpcReduction="10000"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emigrace</a:t>
            </a:r>
            <a:r>
              <a:rPr lang="pt-BR" sz="3200" dirty="0"/>
              <a:t> (1938 a 1939)</a:t>
            </a:r>
            <a:endParaRPr lang="cs-CZ" sz="3200" dirty="0"/>
          </a:p>
          <a:p>
            <a:r>
              <a:rPr lang="pt-BR" sz="3200" dirty="0"/>
              <a:t>centrum zahraničního odboje </a:t>
            </a:r>
            <a:r>
              <a:rPr lang="pt-BR" sz="3200" b="1" dirty="0">
                <a:solidFill>
                  <a:srgbClr val="FF0000"/>
                </a:solidFill>
              </a:rPr>
              <a:t>Londý</a:t>
            </a:r>
            <a:r>
              <a:rPr lang="cs-CZ" sz="3200" b="1" dirty="0">
                <a:solidFill>
                  <a:srgbClr val="FF0000"/>
                </a:solidFill>
              </a:rPr>
              <a:t>n</a:t>
            </a:r>
            <a:r>
              <a:rPr lang="cs-CZ" sz="3200" dirty="0"/>
              <a:t>, pro členy KSČ Moskva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b="1" u="sng" dirty="0"/>
              <a:t>Politický boj - Beneš prosazoval: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neplatnost Mnichovské dohody 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neplatnost</a:t>
            </a:r>
            <a:r>
              <a:rPr lang="cs-CZ" sz="3200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své</a:t>
            </a:r>
            <a:r>
              <a:rPr lang="cs-CZ" sz="3200" dirty="0"/>
              <a:t> vynucené </a:t>
            </a:r>
            <a:r>
              <a:rPr lang="cs-CZ" sz="3200" b="1" dirty="0">
                <a:solidFill>
                  <a:srgbClr val="FF0000"/>
                </a:solidFill>
              </a:rPr>
              <a:t>abdikace  </a:t>
            </a:r>
            <a:r>
              <a:rPr lang="cs-CZ" sz="3200" dirty="0"/>
              <a:t>  </a:t>
            </a:r>
          </a:p>
          <a:p>
            <a:r>
              <a:rPr lang="cs-CZ" sz="3200" dirty="0"/>
              <a:t>diplomatické uznání původního Československa </a:t>
            </a:r>
          </a:p>
          <a:p>
            <a:r>
              <a:rPr lang="cs-CZ" sz="3200" b="1" dirty="0">
                <a:highlight>
                  <a:srgbClr val="FFFF00"/>
                </a:highlight>
              </a:rPr>
              <a:t>léto 1940</a:t>
            </a:r>
            <a:r>
              <a:rPr lang="cs-CZ" sz="3200" b="1" dirty="0"/>
              <a:t> </a:t>
            </a:r>
            <a:r>
              <a:rPr lang="cs-CZ" sz="3200" dirty="0"/>
              <a:t>– VB uznala prozatímní československou vládu v čele s Benešem (v Londýně) </a:t>
            </a:r>
          </a:p>
          <a:p>
            <a:r>
              <a:rPr lang="cs-CZ" sz="3200" b="1" dirty="0">
                <a:highlight>
                  <a:srgbClr val="FFFF00"/>
                </a:highlight>
              </a:rPr>
              <a:t>prosinec 1941</a:t>
            </a:r>
            <a:r>
              <a:rPr lang="cs-CZ" sz="3200" b="1" dirty="0"/>
              <a:t> </a:t>
            </a:r>
            <a:r>
              <a:rPr lang="cs-CZ" sz="3200" dirty="0"/>
              <a:t>– vláda vydala </a:t>
            </a:r>
            <a:r>
              <a:rPr lang="cs-CZ" sz="3200" b="1" dirty="0"/>
              <a:t>Prohlášení o válečném stavu</a:t>
            </a:r>
            <a:r>
              <a:rPr lang="cs-CZ" sz="3200" dirty="0"/>
              <a:t> – </a:t>
            </a:r>
          </a:p>
          <a:p>
            <a:pPr marL="0" indent="0">
              <a:buNone/>
            </a:pPr>
            <a:r>
              <a:rPr lang="cs-CZ" sz="3200" dirty="0"/>
              <a:t>ČSR se stala členem protihitlerovské koalice. </a:t>
            </a:r>
          </a:p>
        </p:txBody>
      </p:sp>
    </p:spTree>
    <p:extLst>
      <p:ext uri="{BB962C8B-B14F-4D97-AF65-F5344CB8AC3E}">
        <p14:creationId xmlns:p14="http://schemas.microsoft.com/office/powerpoint/2010/main" xmlns="" val="1960663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52DF263-210D-4E61-A0ED-0635251E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234"/>
            <a:ext cx="10515600" cy="5712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u="sng" dirty="0"/>
              <a:t>Čechoslováci v zahraničním odboji:</a:t>
            </a:r>
          </a:p>
          <a:p>
            <a:r>
              <a:rPr lang="cs-CZ" sz="3200" dirty="0"/>
              <a:t>v případě zajetí jim jako občanům protektorátu hrozila smrt za vlastizradu. </a:t>
            </a:r>
          </a:p>
          <a:p>
            <a:pPr marL="0" indent="0"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1. na Východě:</a:t>
            </a:r>
          </a:p>
          <a:p>
            <a:r>
              <a:rPr lang="cs-CZ" sz="3200" dirty="0"/>
              <a:t>boje při obraně Polska → po příchodu Rudé armády skončili v zajateckých táborech. </a:t>
            </a:r>
          </a:p>
          <a:p>
            <a:r>
              <a:rPr lang="cs-CZ" sz="3200" dirty="0"/>
              <a:t>po napadení SSSR nacisty se formuje 1. čs. vojenská jednotka (velitel </a:t>
            </a:r>
            <a:r>
              <a:rPr lang="cs-CZ" sz="3200" b="1" dirty="0"/>
              <a:t>gen. Ludvík Svoboda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557632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52DF263-210D-4E61-A0ED-0635251E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234"/>
            <a:ext cx="10515600" cy="5712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2. na Západě: </a:t>
            </a:r>
          </a:p>
          <a:p>
            <a:r>
              <a:rPr lang="cs-CZ" sz="3200" dirty="0"/>
              <a:t>po okupaci Francie se přesunuli do VB (čs. letci v bitvě o Británii) </a:t>
            </a:r>
          </a:p>
          <a:p>
            <a:r>
              <a:rPr lang="cs-CZ" sz="3200" b="1" dirty="0"/>
              <a:t>výcvik parašutistů </a:t>
            </a:r>
            <a:r>
              <a:rPr lang="cs-CZ" sz="3200" dirty="0"/>
              <a:t>→ </a:t>
            </a:r>
            <a:r>
              <a:rPr lang="cs-CZ" sz="3200" b="1" dirty="0"/>
              <a:t>výsadky do protektorátu </a:t>
            </a:r>
            <a:r>
              <a:rPr lang="cs-CZ" sz="3200" dirty="0"/>
              <a:t>(dobrovolníci z řad Čechů a Slováků) </a:t>
            </a:r>
          </a:p>
          <a:p>
            <a:r>
              <a:rPr lang="cs-CZ" sz="3200" b="1" dirty="0"/>
              <a:t>nejslavnější operace: </a:t>
            </a:r>
            <a:r>
              <a:rPr lang="cs-CZ" sz="3200" b="1" dirty="0">
                <a:highlight>
                  <a:srgbClr val="FFFF00"/>
                </a:highlight>
              </a:rPr>
              <a:t>podzim 1941</a:t>
            </a:r>
            <a:r>
              <a:rPr lang="cs-CZ" sz="3200" b="1" dirty="0"/>
              <a:t> </a:t>
            </a:r>
            <a:r>
              <a:rPr lang="cs-CZ" sz="3200" dirty="0"/>
              <a:t>– </a:t>
            </a:r>
            <a:r>
              <a:rPr lang="cs-CZ" sz="3200" b="1" dirty="0">
                <a:solidFill>
                  <a:srgbClr val="FF0000"/>
                </a:solidFill>
              </a:rPr>
              <a:t>atentát na Reinharda Heydricha.</a:t>
            </a:r>
          </a:p>
        </p:txBody>
      </p:sp>
    </p:spTree>
    <p:extLst>
      <p:ext uri="{BB962C8B-B14F-4D97-AF65-F5344CB8AC3E}">
        <p14:creationId xmlns:p14="http://schemas.microsoft.com/office/powerpoint/2010/main" xmlns="" val="148948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3EDF076-33E9-4EE2-A611-0A5D2464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791"/>
            <a:ext cx="10515600" cy="5389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u="sng" dirty="0"/>
              <a:t>Konečné řešení židovské otázky:</a:t>
            </a:r>
          </a:p>
          <a:p>
            <a:r>
              <a:rPr lang="cs-CZ" sz="3200" dirty="0"/>
              <a:t>v plánu </a:t>
            </a:r>
            <a:r>
              <a:rPr lang="cs-CZ" sz="3200" b="1" dirty="0">
                <a:solidFill>
                  <a:srgbClr val="FF0000"/>
                </a:solidFill>
              </a:rPr>
              <a:t>11 mil. lidí </a:t>
            </a:r>
            <a:r>
              <a:rPr lang="cs-CZ" sz="3200" dirty="0"/>
              <a:t>(zahynulo </a:t>
            </a:r>
            <a:r>
              <a:rPr lang="cs-CZ" sz="3200" b="1" dirty="0">
                <a:solidFill>
                  <a:srgbClr val="FF0000"/>
                </a:solidFill>
              </a:rPr>
              <a:t>6 mil.</a:t>
            </a:r>
            <a:r>
              <a:rPr lang="cs-CZ" sz="3200" dirty="0"/>
              <a:t>) - „transporty smrti“ do vyhlazovacích táborů </a:t>
            </a:r>
          </a:p>
          <a:p>
            <a:pPr marL="0" indent="0">
              <a:buNone/>
            </a:pPr>
            <a:r>
              <a:rPr lang="cs-CZ" sz="3200" dirty="0"/>
              <a:t>→ </a:t>
            </a:r>
            <a:r>
              <a:rPr lang="cs-CZ" sz="3200" b="1" dirty="0"/>
              <a:t>selekce</a:t>
            </a:r>
            <a:r>
              <a:rPr lang="cs-CZ" sz="3200" dirty="0"/>
              <a:t> (roztřídění na smrt hned nebo později) </a:t>
            </a:r>
          </a:p>
          <a:p>
            <a:pPr marL="0" indent="0">
              <a:buNone/>
            </a:pPr>
            <a:r>
              <a:rPr lang="cs-CZ" sz="3200" dirty="0"/>
              <a:t>→ </a:t>
            </a:r>
            <a:r>
              <a:rPr lang="cs-CZ" sz="3200" b="1" dirty="0"/>
              <a:t>plynová komora </a:t>
            </a:r>
            <a:r>
              <a:rPr lang="cs-CZ" sz="3200" dirty="0"/>
              <a:t>(„sprchy“) </a:t>
            </a:r>
          </a:p>
          <a:p>
            <a:pPr marL="0" indent="0">
              <a:buNone/>
            </a:pPr>
            <a:r>
              <a:rPr lang="cs-CZ" sz="3200" dirty="0"/>
              <a:t>→ </a:t>
            </a:r>
            <a:r>
              <a:rPr lang="cs-CZ" sz="3200" b="1" dirty="0"/>
              <a:t>krematorium</a:t>
            </a:r>
            <a:r>
              <a:rPr lang="cs-CZ" sz="3200" dirty="0"/>
              <a:t> (spalování mrtvých) - </a:t>
            </a:r>
            <a:r>
              <a:rPr lang="cs-CZ" sz="3200" b="1" dirty="0">
                <a:solidFill>
                  <a:srgbClr val="FF0000"/>
                </a:solidFill>
              </a:rPr>
              <a:t>Osvětim</a:t>
            </a:r>
            <a:r>
              <a:rPr lang="cs-CZ" sz="3200" dirty="0"/>
              <a:t> = továrna na smrt („zpracování materiálu“ – zlatých zubů, brýlí, všech věcí)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konečné řešení organizovali </a:t>
            </a:r>
            <a:r>
              <a:rPr lang="cs-CZ" sz="3200" b="1" dirty="0">
                <a:solidFill>
                  <a:srgbClr val="FF0000"/>
                </a:solidFill>
              </a:rPr>
              <a:t>R. Heydrich </a:t>
            </a:r>
            <a:r>
              <a:rPr lang="cs-CZ" sz="3200" dirty="0"/>
              <a:t>a </a:t>
            </a:r>
            <a:r>
              <a:rPr lang="cs-CZ" sz="3200" b="1" dirty="0" err="1">
                <a:solidFill>
                  <a:srgbClr val="FF0000"/>
                </a:solidFill>
              </a:rPr>
              <a:t>A</a:t>
            </a:r>
            <a:r>
              <a:rPr lang="cs-CZ" sz="3200" b="1" dirty="0">
                <a:solidFill>
                  <a:srgbClr val="FF0000"/>
                </a:solidFill>
              </a:rPr>
              <a:t>. </a:t>
            </a:r>
            <a:r>
              <a:rPr lang="cs-CZ" sz="3200" b="1" dirty="0" err="1">
                <a:solidFill>
                  <a:srgbClr val="FF0000"/>
                </a:solidFill>
              </a:rPr>
              <a:t>Eichmann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(po válce dopaden v Argentině, popraven v 60. letech v Izraeli)</a:t>
            </a:r>
          </a:p>
        </p:txBody>
      </p:sp>
    </p:spTree>
    <p:extLst>
      <p:ext uri="{BB962C8B-B14F-4D97-AF65-F5344CB8AC3E}">
        <p14:creationId xmlns:p14="http://schemas.microsoft.com/office/powerpoint/2010/main" xmlns="" val="322445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B5A97DCB-D996-4E4B-8CD0-1012383B0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838"/>
            <a:ext cx="10515600" cy="557212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https://www.stream.cz/slavnedny/10004791-den-osvobozeni-koncentracniho-tabora-osvetim-27-leden</a:t>
            </a:r>
            <a:endParaRPr lang="cs-CZ" dirty="0"/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https://www.stream.cz/slavnedny/773926-den-kdy-byl-zahajen-norimbersky-proces-20-listopad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https://www.stream.cz/slavnedny/10008401-den-kdy-byl-odsouzen-adolf-eichmann-15-prosinec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4142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Protektorát Čechy a Morava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0671" y="548681"/>
            <a:ext cx="10480431" cy="5577483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14. 3. 1939 </a:t>
            </a:r>
            <a:r>
              <a:rPr lang="cs-CZ" sz="3200" dirty="0"/>
              <a:t>– vyhlášen samostatný Slovenský stát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16. 3. 1939 </a:t>
            </a:r>
            <a:r>
              <a:rPr lang="cs-CZ" sz="3200" dirty="0"/>
              <a:t>– vyhlášení Protektorátu (německá okupace)</a:t>
            </a:r>
          </a:p>
          <a:p>
            <a:endParaRPr lang="cs-CZ" sz="3200" dirty="0"/>
          </a:p>
          <a:p>
            <a:pPr>
              <a:buNone/>
            </a:pPr>
            <a:r>
              <a:rPr lang="cs-CZ" sz="3200" b="1" u="sng" dirty="0"/>
              <a:t>Politické zřízení:</a:t>
            </a:r>
          </a:p>
          <a:p>
            <a:r>
              <a:rPr lang="cs-CZ" sz="3200" dirty="0"/>
              <a:t>protektorátní prezident (Emil </a:t>
            </a:r>
            <a:r>
              <a:rPr lang="cs-CZ" sz="3200" dirty="0" err="1"/>
              <a:t>Hácha</a:t>
            </a:r>
            <a:r>
              <a:rPr lang="cs-CZ" sz="3200" dirty="0"/>
              <a:t>) a vláda. </a:t>
            </a:r>
          </a:p>
          <a:p>
            <a:r>
              <a:rPr lang="cs-CZ" sz="3200" dirty="0"/>
              <a:t>úřady, policie a soudy fungovaly dál. </a:t>
            </a:r>
          </a:p>
          <a:p>
            <a:r>
              <a:rPr lang="cs-CZ" sz="3200" dirty="0"/>
              <a:t>parlament rozpuštěn</a:t>
            </a:r>
          </a:p>
          <a:p>
            <a:r>
              <a:rPr lang="cs-CZ" sz="3200" dirty="0"/>
              <a:t>armáda (jen 7000 mužů) 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zákony vydávalo Německo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3723" y="548681"/>
            <a:ext cx="10761785" cy="5577483"/>
          </a:xfrm>
        </p:spPr>
        <p:txBody>
          <a:bodyPr>
            <a:normAutofit/>
          </a:bodyPr>
          <a:lstStyle/>
          <a:p>
            <a:r>
              <a:rPr lang="cs-CZ" sz="3200" b="1" dirty="0"/>
              <a:t>Okupační správa </a:t>
            </a:r>
            <a:r>
              <a:rPr lang="cs-CZ" sz="3200" dirty="0"/>
              <a:t>- říšský protektor (první byl </a:t>
            </a:r>
            <a:r>
              <a:rPr lang="cs-CZ" sz="3200" b="1" dirty="0">
                <a:solidFill>
                  <a:srgbClr val="FF0000"/>
                </a:solidFill>
              </a:rPr>
              <a:t>Konstantin </a:t>
            </a:r>
            <a:r>
              <a:rPr lang="cs-CZ" sz="3200" b="1" dirty="0" err="1">
                <a:solidFill>
                  <a:srgbClr val="FF0000"/>
                </a:solidFill>
              </a:rPr>
              <a:t>von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Neurath</a:t>
            </a:r>
            <a:r>
              <a:rPr lang="cs-CZ" sz="3200" dirty="0"/>
              <a:t>) </a:t>
            </a:r>
          </a:p>
          <a:p>
            <a:r>
              <a:rPr lang="cs-CZ" sz="3200" dirty="0"/>
              <a:t>něm. státní ministerstvo pro Čechy a Moravu (</a:t>
            </a:r>
            <a:r>
              <a:rPr lang="cs-CZ" sz="3200" b="1" dirty="0">
                <a:solidFill>
                  <a:srgbClr val="FF0000"/>
                </a:solidFill>
              </a:rPr>
              <a:t>Karl Hermann Frank</a:t>
            </a:r>
            <a:r>
              <a:rPr lang="cs-CZ" sz="3200" dirty="0"/>
              <a:t>) </a:t>
            </a:r>
          </a:p>
          <a:p>
            <a:r>
              <a:rPr lang="cs-CZ" sz="3200" dirty="0"/>
              <a:t>gestapo (tajná státní policie)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emil há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6712"/>
            <a:ext cx="9217024" cy="5184576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DD8AD069-F04D-4941-88D6-0D27353E6E1A}"/>
              </a:ext>
            </a:extLst>
          </p:cNvPr>
          <p:cNvSpPr txBox="1"/>
          <p:nvPr/>
        </p:nvSpPr>
        <p:spPr>
          <a:xfrm>
            <a:off x="3125503" y="179930"/>
            <a:ext cx="6014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Protektorátní prezident Emil Hácha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ýsledek obrázku pro konstantin von neur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153" y="1135536"/>
            <a:ext cx="4207695" cy="5722465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CED34C0-9274-47F6-B54F-035E5EB8F91F}"/>
              </a:ext>
            </a:extLst>
          </p:cNvPr>
          <p:cNvSpPr txBox="1"/>
          <p:nvPr/>
        </p:nvSpPr>
        <p:spPr>
          <a:xfrm>
            <a:off x="1763917" y="0"/>
            <a:ext cx="86641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/>
              <a:t>První říšský protektor </a:t>
            </a:r>
            <a:r>
              <a:rPr lang="cs-CZ" sz="3200" b="1" dirty="0">
                <a:solidFill>
                  <a:srgbClr val="FF0000"/>
                </a:solidFill>
              </a:rPr>
              <a:t>Konstantin von </a:t>
            </a:r>
            <a:r>
              <a:rPr lang="cs-CZ" sz="3200" b="1" dirty="0" err="1">
                <a:solidFill>
                  <a:srgbClr val="FF0000"/>
                </a:solidFill>
              </a:rPr>
              <a:t>Neurath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–</a:t>
            </a:r>
          </a:p>
          <a:p>
            <a:pPr algn="ctr"/>
            <a:r>
              <a:rPr lang="cs-CZ" sz="3200" dirty="0"/>
              <a:t>nejmocnější osoba v protektorátu Čechy a Morava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685</Words>
  <Application>Microsoft Office PowerPoint</Application>
  <PresentationFormat>Vlastní</PresentationFormat>
  <Paragraphs>91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Office</vt:lpstr>
      <vt:lpstr>Zločiny proti lidskosti za 2. světové války</vt:lpstr>
      <vt:lpstr>Snímek 2</vt:lpstr>
      <vt:lpstr>Snímek 3</vt:lpstr>
      <vt:lpstr>Snímek 4</vt:lpstr>
      <vt:lpstr>Protektorát Čechy a Morava</vt:lpstr>
      <vt:lpstr>Snímek 6</vt:lpstr>
      <vt:lpstr>Snímek 7</vt:lpstr>
      <vt:lpstr>Snímek 8</vt:lpstr>
      <vt:lpstr>Snímek 9</vt:lpstr>
      <vt:lpstr>Situace v protektorátu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Domácí odboj</vt:lpstr>
      <vt:lpstr>Snímek 19</vt:lpstr>
      <vt:lpstr>Snímek 20</vt:lpstr>
      <vt:lpstr>Snímek 21</vt:lpstr>
      <vt:lpstr>Zahraniční odboj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Zločiny proti lidskosti za 2. světové války</dc:title>
  <dc:creator>Pavla Kucerová</dc:creator>
  <cp:lastModifiedBy>Uživatel systému Windows</cp:lastModifiedBy>
  <cp:revision>7</cp:revision>
  <dcterms:created xsi:type="dcterms:W3CDTF">2020-04-01T11:02:35Z</dcterms:created>
  <dcterms:modified xsi:type="dcterms:W3CDTF">2020-04-03T12:36:58Z</dcterms:modified>
</cp:coreProperties>
</file>