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9" r:id="rId3"/>
    <p:sldId id="298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7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300" r:id="rId24"/>
    <p:sldId id="301" r:id="rId25"/>
    <p:sldId id="302" r:id="rId26"/>
    <p:sldId id="279" r:id="rId27"/>
    <p:sldId id="303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9" r:id="rId36"/>
    <p:sldId id="304" r:id="rId37"/>
    <p:sldId id="287" r:id="rId38"/>
    <p:sldId id="288" r:id="rId39"/>
    <p:sldId id="289" r:id="rId40"/>
    <p:sldId id="290" r:id="rId41"/>
    <p:sldId id="291" r:id="rId42"/>
    <p:sldId id="292" r:id="rId43"/>
    <p:sldId id="305" r:id="rId44"/>
    <p:sldId id="306" r:id="rId45"/>
    <p:sldId id="307" r:id="rId46"/>
    <p:sldId id="308" r:id="rId47"/>
    <p:sldId id="309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43438E-54DE-4C01-A6AD-658C6EC54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FB4A8AF-0B15-459E-8E5A-6D3B9DC0E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E40FDB0-5D6C-47EB-A510-6EB503EB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AF6F1D4-7988-43D1-8341-D5D6CCB2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D798A61-AC0C-4CBB-AEEE-4C45EB56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184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F2A609-8B44-4CDA-A6FF-D5E566B6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CD29B59-DA03-4994-94FE-38F9E0C83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2AF67FE-961F-425E-B4E8-E386FECF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501ED84-28E4-431E-94FA-A5CC325B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BD4EEAB-0117-4ABD-B9DB-1A4B7414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86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702BFE60-435B-45EE-B136-FD38800CB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5E6EFAD-265B-4FED-AAD3-07DE20CEF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8C2560B-C367-4342-8E64-9680C21B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8B91228-081C-439A-B73B-57EB178F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73735FE-C81D-4EC5-A090-5FE304FA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8874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DA8B06-2458-4457-9CF9-9F424135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937F505-50D1-425F-ACF8-06A0EE17F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6B300A8-02F1-465A-912C-815EAAEE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80AC134-70CF-4D01-B6CD-AC61522F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F36D4EF-403E-4DBA-9749-E74811B0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72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9EAFCD-F591-4BB6-9CD2-7D979AE2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A892570-9358-47B4-908D-36DABBF73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266C0EB-BB07-4220-AECD-E4D37F63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B76D356-DD4F-4EB5-90AF-1FA4DEAD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D3D4E46-080C-4CDA-8F34-244DE2F4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9577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82E61D-6CC5-4AB4-AF28-8FF5D5C6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34570D4-EDE3-4D8A-AEF9-734A26CD8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FDD2B98-01CF-46A2-8FC5-A1065A8C5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A585356-3A71-4197-B505-8CA29DE3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C5EA6BE-8B73-4B90-9570-44E88CF8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BE357CD-3CE6-4A5F-97CF-042EF47D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437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1BFFF7-816D-4BFE-B286-4215212D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129C406-ABFE-48BD-AD36-0A2A5804C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D6B31E6-6BA4-478D-B674-159E18B46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15467C3E-E74A-4CAE-B611-BC507E358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52865C35-010C-405B-81A3-A75E5C858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7A89E568-3802-41B1-8FCA-D851BC28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D02AA206-CE6A-4B3C-8DFC-FF00B158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639DF6FE-F823-4DE5-8808-732FA61C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618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31AAD0-D1F0-4081-94E5-9F7E6741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AF3FFDF-336C-430E-80CB-F9CB7024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D5A3462-C62F-4CC4-8177-7AC2A3D4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E2E6090-42E3-409A-A410-816C6E81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311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692B847F-C579-42C2-B603-656DF00B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5F7B28DD-CEC5-43DB-8A59-0552DF36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6099A7E-FCDF-4427-A3A8-E4B28F38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144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7B2E0F-0841-4EB2-814A-0492DE36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4715B67-8878-49C3-ACF6-215B999F7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C9F71868-AEDE-4632-84CF-C219933FF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D3BA82A-3A3B-486D-A7B9-DF856B50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6DBEB4D-315E-4757-AEFA-42E52437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6633C0B-3B80-43B3-AF64-F63E5883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900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4981A2-483A-4092-943D-A8AA510E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11EA37DE-4CCA-465D-9888-C8934889D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C3802BA-F9C2-489A-99E6-74FF683E0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51AB3DF-0C6C-4CD1-B69D-F9ADDC42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E6031D4-5634-46BA-8238-EB6E3B63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09A16D1-5E5B-4BFE-8C82-74F32CD5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9343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DD7D564-C8C3-4183-99F3-12B1D45B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A677867-52C5-4CEB-9267-EA29324C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79C0D99-5041-4C6F-8D18-47304C9E1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014C-882B-414C-95DE-8B5C3C6B3F40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4C83128-CF49-4C87-8BFE-0F89F803F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1357215-C903-4B4C-997F-7E19591FB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603F-C7D5-45FB-BF7D-381877E328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399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483B3A-4AE4-4262-B11B-E42286D38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PLODY A SEMENA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661ED0F-455C-460A-93F9-509A63BED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Přečti si v učebnici kapitolu Plody a semena str. </a:t>
            </a:r>
            <a:r>
              <a:rPr lang="cs-CZ"/>
              <a:t>24 – 26 </a:t>
            </a:r>
            <a:r>
              <a:rPr lang="cs-CZ" dirty="0"/>
              <a:t>a udělej si zápis do sešitu podle prezentace.</a:t>
            </a:r>
          </a:p>
          <a:p>
            <a:r>
              <a:rPr lang="cs-CZ" dirty="0" err="1"/>
              <a:t>At´ti</a:t>
            </a:r>
            <a:r>
              <a:rPr lang="cs-CZ" dirty="0"/>
              <a:t> to jde dobře od </a:t>
            </a:r>
            <a:r>
              <a:rPr lang="cs-CZ" dirty="0" err="1"/>
              <a:t>ruky:D</a:t>
            </a:r>
            <a:endParaRPr lang="cs-CZ" dirty="0"/>
          </a:p>
          <a:p>
            <a:r>
              <a:rPr lang="cs-CZ" dirty="0"/>
              <a:t>Zdraví pan učitel </a:t>
            </a:r>
            <a:r>
              <a:rPr lang="cs-CZ" dirty="0" err="1"/>
              <a:t>Kučera:D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7914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AF89380-AA6F-44E1-B4BD-2D733E8A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690"/>
            <a:ext cx="10515600" cy="5631273"/>
          </a:xfrm>
        </p:spPr>
        <p:txBody>
          <a:bodyPr>
            <a:normAutofit/>
          </a:bodyPr>
          <a:lstStyle/>
          <a:p>
            <a:r>
              <a:rPr lang="cs-CZ" sz="3600" dirty="0"/>
              <a:t>Když má plod </a:t>
            </a:r>
            <a:r>
              <a:rPr lang="cs-CZ" sz="3600" b="1" dirty="0">
                <a:solidFill>
                  <a:srgbClr val="FF0000"/>
                </a:solidFill>
              </a:rPr>
              <a:t>1 pecku </a:t>
            </a:r>
            <a:r>
              <a:rPr lang="cs-CZ" sz="3600" dirty="0"/>
              <a:t>je to.......................... </a:t>
            </a:r>
          </a:p>
          <a:p>
            <a:pPr marL="0" indent="0">
              <a:buNone/>
            </a:pPr>
            <a:endParaRPr lang="cs-CZ" sz="3600" dirty="0"/>
          </a:p>
        </p:txBody>
      </p:sp>
      <p:pic>
        <p:nvPicPr>
          <p:cNvPr id="9218" name="Picture 2" descr="SouvisejÃ­cÃ­ obrÃ¡zek">
            <a:extLst>
              <a:ext uri="{FF2B5EF4-FFF2-40B4-BE49-F238E27FC236}">
                <a16:creationId xmlns:a16="http://schemas.microsoft.com/office/drawing/2014/main" xmlns="" id="{A22EC7EF-41AF-4B7C-B159-21ED7ACDC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188" y="1421334"/>
            <a:ext cx="6171623" cy="54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708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AF89380-AA6F-44E1-B4BD-2D733E8A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690"/>
            <a:ext cx="10515600" cy="5631273"/>
          </a:xfrm>
        </p:spPr>
        <p:txBody>
          <a:bodyPr>
            <a:normAutofit/>
          </a:bodyPr>
          <a:lstStyle/>
          <a:p>
            <a:r>
              <a:rPr lang="cs-CZ" sz="3600" dirty="0"/>
              <a:t>Když má plod </a:t>
            </a:r>
            <a:r>
              <a:rPr lang="cs-CZ" sz="3600" b="1" dirty="0">
                <a:solidFill>
                  <a:srgbClr val="FF0000"/>
                </a:solidFill>
              </a:rPr>
              <a:t>semena v jadřinci </a:t>
            </a:r>
            <a:r>
              <a:rPr lang="cs-CZ" sz="3600" dirty="0"/>
              <a:t>je to.......................... </a:t>
            </a:r>
          </a:p>
          <a:p>
            <a:pPr marL="0" indent="0">
              <a:buNone/>
            </a:pPr>
            <a:endParaRPr lang="cs-CZ" sz="3600" dirty="0"/>
          </a:p>
        </p:txBody>
      </p:sp>
      <p:pic>
        <p:nvPicPr>
          <p:cNvPr id="10244" name="Picture 4" descr="SouvisejÃ­cÃ­ obrÃ¡zek">
            <a:extLst>
              <a:ext uri="{FF2B5EF4-FFF2-40B4-BE49-F238E27FC236}">
                <a16:creationId xmlns:a16="http://schemas.microsoft.com/office/drawing/2014/main" xmlns="" id="{3B388616-8D96-495C-86E0-5102F81D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574" y="1163484"/>
            <a:ext cx="7788852" cy="5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71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AF89380-AA6F-44E1-B4BD-2D733E8A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690"/>
            <a:ext cx="10515600" cy="5631273"/>
          </a:xfrm>
        </p:spPr>
        <p:txBody>
          <a:bodyPr>
            <a:normAutofit/>
          </a:bodyPr>
          <a:lstStyle/>
          <a:p>
            <a:r>
              <a:rPr lang="cs-CZ" sz="3600" dirty="0"/>
              <a:t>Když má plod </a:t>
            </a:r>
            <a:r>
              <a:rPr lang="cs-CZ" sz="3600" b="1" dirty="0">
                <a:solidFill>
                  <a:srgbClr val="FF0000"/>
                </a:solidFill>
              </a:rPr>
              <a:t>mnoho pecek v dužnině </a:t>
            </a:r>
            <a:r>
              <a:rPr lang="cs-CZ" sz="3600" dirty="0"/>
              <a:t>je to.................</a:t>
            </a:r>
          </a:p>
          <a:p>
            <a:pPr marL="0" indent="0">
              <a:buNone/>
            </a:pPr>
            <a:endParaRPr lang="cs-CZ" sz="3600" dirty="0"/>
          </a:p>
        </p:txBody>
      </p:sp>
      <p:pic>
        <p:nvPicPr>
          <p:cNvPr id="12290" name="Picture 2" descr="VÃ½sledek obrÃ¡zku pro angreÅ¡t rozÅÃ­znutÃ½">
            <a:extLst>
              <a:ext uri="{FF2B5EF4-FFF2-40B4-BE49-F238E27FC236}">
                <a16:creationId xmlns:a16="http://schemas.microsoft.com/office/drawing/2014/main" xmlns="" id="{6C9491FE-6837-43FB-B06D-99BB9D26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318" y="1226728"/>
            <a:ext cx="8455363" cy="56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115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0F3ADC-A6E8-4FAC-A8F2-56B4C8BBB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Suché plody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6181045-5E05-4546-883B-E710B96842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660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Ã½sledek obrÃ¡zku pro lusk hrÃ¡ch">
            <a:extLst>
              <a:ext uri="{FF2B5EF4-FFF2-40B4-BE49-F238E27FC236}">
                <a16:creationId xmlns:a16="http://schemas.microsoft.com/office/drawing/2014/main" xmlns="" id="{F6F26E6E-4C71-45E3-8E5A-302B9F81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853" y="-22297"/>
            <a:ext cx="10288294" cy="68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128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ek obrÃ¡zku pro lusk sÃ³ja">
            <a:extLst>
              <a:ext uri="{FF2B5EF4-FFF2-40B4-BE49-F238E27FC236}">
                <a16:creationId xmlns:a16="http://schemas.microsoft.com/office/drawing/2014/main" xmlns="" id="{D0BFC518-8607-4792-9849-274DF49D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695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Ã½sledek obrÃ¡zku pro ÄoÄka lusk">
            <a:extLst>
              <a:ext uri="{FF2B5EF4-FFF2-40B4-BE49-F238E27FC236}">
                <a16:creationId xmlns:a16="http://schemas.microsoft.com/office/drawing/2014/main" xmlns="" id="{B2D939A9-D4DB-4CBA-9EC6-5E0A30A2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373" y="0"/>
            <a:ext cx="8167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1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Ã½sledek obrÃ¡zku pro fazolovÃ½ lusk">
            <a:extLst>
              <a:ext uri="{FF2B5EF4-FFF2-40B4-BE49-F238E27FC236}">
                <a16:creationId xmlns:a16="http://schemas.microsoft.com/office/drawing/2014/main" xmlns="" id="{5EF23369-F05F-4BDB-AD2F-CBBFF33A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874" y="0"/>
            <a:ext cx="9222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4241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ek obrÃ¡zku pro mÃ¡k pestÃ­k">
            <a:extLst>
              <a:ext uri="{FF2B5EF4-FFF2-40B4-BE49-F238E27FC236}">
                <a16:creationId xmlns:a16="http://schemas.microsoft.com/office/drawing/2014/main" xmlns="" id="{F3088F7A-CDCA-4229-B1AB-1E15C3B9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145" y="-20782"/>
            <a:ext cx="9171709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3094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ouvisejÃ­cÃ­ obrÃ¡zek">
            <a:extLst>
              <a:ext uri="{FF2B5EF4-FFF2-40B4-BE49-F238E27FC236}">
                <a16:creationId xmlns:a16="http://schemas.microsoft.com/office/drawing/2014/main" xmlns="" id="{25D50494-1DA0-47DB-B347-0B2A39AE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0"/>
            <a:ext cx="1071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646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ek obrÃ¡zku pro stavba plodu">
            <a:extLst>
              <a:ext uri="{FF2B5EF4-FFF2-40B4-BE49-F238E27FC236}">
                <a16:creationId xmlns:a16="http://schemas.microsoft.com/office/drawing/2014/main" xmlns="" id="{F45BED09-16E8-40C6-9D2E-67055445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988" y="0"/>
            <a:ext cx="4770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xmlns="" id="{51599DF8-C7E3-4272-8BDA-02E866E31F6C}"/>
              </a:ext>
            </a:extLst>
          </p:cNvPr>
          <p:cNvSpPr/>
          <p:nvPr/>
        </p:nvSpPr>
        <p:spPr>
          <a:xfrm rot="5400000">
            <a:off x="8261555" y="1457631"/>
            <a:ext cx="516194" cy="254163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xmlns="" id="{C06A1FAA-09F1-4F0E-9370-45CFE8752A7E}"/>
              </a:ext>
            </a:extLst>
          </p:cNvPr>
          <p:cNvSpPr/>
          <p:nvPr/>
        </p:nvSpPr>
        <p:spPr>
          <a:xfrm rot="5400000">
            <a:off x="7895303" y="2234382"/>
            <a:ext cx="516194" cy="327414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F0E8656D-7886-41B2-883B-79FF464CDEAF}"/>
              </a:ext>
            </a:extLst>
          </p:cNvPr>
          <p:cNvSpPr txBox="1"/>
          <p:nvPr/>
        </p:nvSpPr>
        <p:spPr>
          <a:xfrm>
            <a:off x="9918290" y="2312951"/>
            <a:ext cx="1983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oplodí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AD970B30-93DF-4165-9763-F145870B3F23}"/>
              </a:ext>
            </a:extLst>
          </p:cNvPr>
          <p:cNvSpPr txBox="1"/>
          <p:nvPr/>
        </p:nvSpPr>
        <p:spPr>
          <a:xfrm>
            <a:off x="9889859" y="3486732"/>
            <a:ext cx="2012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semeno</a:t>
            </a:r>
          </a:p>
        </p:txBody>
      </p:sp>
    </p:spTree>
    <p:extLst>
      <p:ext uri="{BB962C8B-B14F-4D97-AF65-F5344CB8AC3E}">
        <p14:creationId xmlns:p14="http://schemas.microsoft.com/office/powerpoint/2010/main" xmlns="" val="7609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Ã½sledek obrÃ¡zku pro pampeliÅ¡ka lÃ©kaÅskÃ¡ naÅ¾ka">
            <a:extLst>
              <a:ext uri="{FF2B5EF4-FFF2-40B4-BE49-F238E27FC236}">
                <a16:creationId xmlns:a16="http://schemas.microsoft.com/office/drawing/2014/main" xmlns="" id="{01ABBA4E-491D-402C-A38C-5C8AF0C0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97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Ã½sledek obrÃ¡zku pro sluneÄnice naÅ¾ka">
            <a:extLst>
              <a:ext uri="{FF2B5EF4-FFF2-40B4-BE49-F238E27FC236}">
                <a16:creationId xmlns:a16="http://schemas.microsoft.com/office/drawing/2014/main" xmlns="" id="{164D9C37-A110-4687-8352-184F8248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290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uvisejÃ­cÃ­ obrÃ¡zek">
            <a:extLst>
              <a:ext uri="{FF2B5EF4-FFF2-40B4-BE49-F238E27FC236}">
                <a16:creationId xmlns:a16="http://schemas.microsoft.com/office/drawing/2014/main" xmlns="" id="{03DDADE4-24CF-4D5C-A909-8870BAD2A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808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e/e7/Fraxinus_excelsior_MHNT.BOT.2007.40.58.jpg/800px-Fraxinus_excelsior_MHNT.BOT.2007.40.58.jpg">
            <a:extLst>
              <a:ext uri="{FF2B5EF4-FFF2-40B4-BE49-F238E27FC236}">
                <a16:creationId xmlns:a16="http://schemas.microsoft.com/office/drawing/2014/main" xmlns="" id="{966CEC0E-9DAB-4A64-9413-D7C0B5CB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02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bÅÃ­za naÅ¾ka">
            <a:extLst>
              <a:ext uri="{FF2B5EF4-FFF2-40B4-BE49-F238E27FC236}">
                <a16:creationId xmlns:a16="http://schemas.microsoft.com/office/drawing/2014/main" xmlns="" id="{8C7FCF3E-354B-41BA-8085-7B0164A00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928" y="0"/>
            <a:ext cx="103141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142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bÅÃ­za">
            <a:extLst>
              <a:ext uri="{FF2B5EF4-FFF2-40B4-BE49-F238E27FC236}">
                <a16:creationId xmlns:a16="http://schemas.microsoft.com/office/drawing/2014/main" xmlns="" id="{A977615D-CC8A-4454-8D6F-2245D892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8"/>
            <a:ext cx="97536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872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uvisejÃ­cÃ­ obrÃ¡zek">
            <a:extLst>
              <a:ext uri="{FF2B5EF4-FFF2-40B4-BE49-F238E27FC236}">
                <a16:creationId xmlns:a16="http://schemas.microsoft.com/office/drawing/2014/main" xmlns="" id="{9A8D9769-E3C1-420F-8D4E-B57DF3254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805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1/11/Walnut03.jpg/1024px-Walnut03.jpg">
            <a:extLst>
              <a:ext uri="{FF2B5EF4-FFF2-40B4-BE49-F238E27FC236}">
                <a16:creationId xmlns:a16="http://schemas.microsoft.com/office/drawing/2014/main" xmlns="" id="{1C46FDA8-CE3B-47C3-8EBF-16023D63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6688"/>
            <a:ext cx="97536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2509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ouvisejÃ­cÃ­ obrÃ¡zek">
            <a:extLst>
              <a:ext uri="{FF2B5EF4-FFF2-40B4-BE49-F238E27FC236}">
                <a16:creationId xmlns:a16="http://schemas.microsoft.com/office/drawing/2014/main" xmlns="" id="{764728AF-2990-4D68-A6C3-EF621045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4060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Ã½sledek obrÃ¡zku pro obilka pÅ¡enice">
            <a:extLst>
              <a:ext uri="{FF2B5EF4-FFF2-40B4-BE49-F238E27FC236}">
                <a16:creationId xmlns:a16="http://schemas.microsoft.com/office/drawing/2014/main" xmlns="" id="{749F6DEE-576C-4618-8E81-A3E562BA9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08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3D26893-FD09-423F-8399-9EAE5825C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Plody dužnaté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73F8FB1-101D-4746-9154-C918475E3A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6462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Ã½sledek obrÃ¡zku pro oves">
            <a:extLst>
              <a:ext uri="{FF2B5EF4-FFF2-40B4-BE49-F238E27FC236}">
                <a16:creationId xmlns:a16="http://schemas.microsoft.com/office/drawing/2014/main" xmlns="" id="{42CACB11-31C3-4F4D-9B48-9FA7958A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" y="0"/>
            <a:ext cx="12190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0524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ouvisejÃ­cÃ­ obrÃ¡zek">
            <a:extLst>
              <a:ext uri="{FF2B5EF4-FFF2-40B4-BE49-F238E27FC236}">
                <a16:creationId xmlns:a16="http://schemas.microsoft.com/office/drawing/2014/main" xmlns="" id="{FBB8F707-9585-4E7F-9B0C-137ABAFCE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391" y="0"/>
            <a:ext cx="6837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765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5A85D7-CC63-4D9B-9CC7-D04A04197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Souplodí a plodenství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99CC15C-793E-43F3-9982-40476C190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76657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6893506-C587-4609-9E5B-E0D57116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>
            <a:normAutofit/>
          </a:bodyPr>
          <a:lstStyle/>
          <a:p>
            <a:r>
              <a:rPr lang="cs-CZ" sz="3600" dirty="0"/>
              <a:t>má-li květ </a:t>
            </a:r>
            <a:r>
              <a:rPr lang="cs-CZ" sz="3600" b="1" dirty="0">
                <a:solidFill>
                  <a:srgbClr val="FF0000"/>
                </a:solidFill>
              </a:rPr>
              <a:t>více pestíků</a:t>
            </a:r>
            <a:r>
              <a:rPr lang="cs-CZ" sz="3600" dirty="0"/>
              <a:t>, vzniká více plodů – </a:t>
            </a:r>
            <a:r>
              <a:rPr lang="cs-CZ" sz="3600" b="1" dirty="0">
                <a:solidFill>
                  <a:srgbClr val="FF0000"/>
                </a:solidFill>
              </a:rPr>
              <a:t>souplodí</a:t>
            </a:r>
          </a:p>
          <a:p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27652" name="Picture 4" descr="VÃ½sledek obrÃ¡zku pro ostruÅ¾ina">
            <a:extLst>
              <a:ext uri="{FF2B5EF4-FFF2-40B4-BE49-F238E27FC236}">
                <a16:creationId xmlns:a16="http://schemas.microsoft.com/office/drawing/2014/main" xmlns="" id="{DB42DFBC-4239-451B-8D73-44E887B1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932" y="1395846"/>
            <a:ext cx="8226136" cy="54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6519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215333-AAA4-4027-BD01-305AA613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>
            <a:normAutofit/>
          </a:bodyPr>
          <a:lstStyle/>
          <a:p>
            <a:r>
              <a:rPr lang="cs-CZ" sz="4000" dirty="0"/>
              <a:t>přeměnou </a:t>
            </a:r>
            <a:r>
              <a:rPr lang="cs-CZ" sz="4000" b="1" dirty="0">
                <a:solidFill>
                  <a:srgbClr val="FF0000"/>
                </a:solidFill>
              </a:rPr>
              <a:t>květenství</a:t>
            </a:r>
            <a:r>
              <a:rPr lang="cs-CZ" sz="4000" dirty="0"/>
              <a:t> vzniká – </a:t>
            </a:r>
            <a:r>
              <a:rPr lang="cs-CZ" sz="4000" b="1" dirty="0">
                <a:solidFill>
                  <a:srgbClr val="FF0000"/>
                </a:solidFill>
              </a:rPr>
              <a:t>plodenství</a:t>
            </a:r>
          </a:p>
          <a:p>
            <a:endParaRPr lang="cs-CZ" sz="4000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VÃ½sledek obrÃ¡zku pro vinnÃ¡ rÃ©va">
            <a:extLst>
              <a:ext uri="{FF2B5EF4-FFF2-40B4-BE49-F238E27FC236}">
                <a16:creationId xmlns:a16="http://schemas.microsoft.com/office/drawing/2014/main" xmlns="" id="{4521A709-7869-4B85-A91E-8F662B66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217" y="1683327"/>
            <a:ext cx="7777565" cy="51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183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3A24E5-9CAA-4831-9CFA-644D65E4F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Semena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C9D4CFD-1B79-4550-8C98-151BA895D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13936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E3B02644-27DE-4F38-BD26-01D11770B1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813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Ã½sledek obrÃ¡zku pro semeno javoru">
            <a:extLst>
              <a:ext uri="{FF2B5EF4-FFF2-40B4-BE49-F238E27FC236}">
                <a16:creationId xmlns:a16="http://schemas.microsoft.com/office/drawing/2014/main" xmlns="" id="{01D414C0-43DC-4455-A8F6-B602B651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1018" y="0"/>
            <a:ext cx="1309403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1034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uvisejÃ­cÃ­ obrÃ¡zek">
            <a:extLst>
              <a:ext uri="{FF2B5EF4-FFF2-40B4-BE49-F238E27FC236}">
                <a16:creationId xmlns:a16="http://schemas.microsoft.com/office/drawing/2014/main" xmlns="" id="{51580A06-D544-42DA-8233-7872C32C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671513"/>
            <a:ext cx="11344275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323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Ã½sledek obrÃ¡zku pro semeno pampelÃ­Å¡ka">
            <a:extLst>
              <a:ext uri="{FF2B5EF4-FFF2-40B4-BE49-F238E27FC236}">
                <a16:creationId xmlns:a16="http://schemas.microsoft.com/office/drawing/2014/main" xmlns="" id="{BAB17B92-8AED-4BAD-A500-24A71C80B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339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stavba plodu Å¡vestky">
            <a:extLst>
              <a:ext uri="{FF2B5EF4-FFF2-40B4-BE49-F238E27FC236}">
                <a16:creationId xmlns:a16="http://schemas.microsoft.com/office/drawing/2014/main" xmlns="" id="{94B57685-9068-4674-966C-E85ECF8CF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028" y="0"/>
            <a:ext cx="10411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3994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VÃ½sledek obrÃ¡zku pro Å¡Ã­ÅenÃ­ semen">
            <a:extLst>
              <a:ext uri="{FF2B5EF4-FFF2-40B4-BE49-F238E27FC236}">
                <a16:creationId xmlns:a16="http://schemas.microsoft.com/office/drawing/2014/main" xmlns="" id="{F8C2925E-FB0C-487F-89C5-BAAC6732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2513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Ã½sledek obrÃ¡zku pro zoochorie">
            <a:extLst>
              <a:ext uri="{FF2B5EF4-FFF2-40B4-BE49-F238E27FC236}">
                <a16:creationId xmlns:a16="http://schemas.microsoft.com/office/drawing/2014/main" xmlns="" id="{9B1A5E0B-50AD-49CB-90CD-2A692B89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0963"/>
            <a:ext cx="9525000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6249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Ã½sledek obrÃ¡zku pro pÅenos semen ptÃ¡ci">
            <a:extLst>
              <a:ext uri="{FF2B5EF4-FFF2-40B4-BE49-F238E27FC236}">
                <a16:creationId xmlns:a16="http://schemas.microsoft.com/office/drawing/2014/main" xmlns="" id="{783BB261-C504-46D5-832B-F440E906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11" y="0"/>
            <a:ext cx="1030417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676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ek obrÃ¡zku pro klÃ­ÄenÃ­ semene">
            <a:extLst>
              <a:ext uri="{FF2B5EF4-FFF2-40B4-BE49-F238E27FC236}">
                <a16:creationId xmlns:a16="http://schemas.microsoft.com/office/drawing/2014/main" xmlns="" id="{8D4F5E05-5516-4297-BA88-6D57604E4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119188"/>
            <a:ext cx="688657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873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6950E79-16F2-4A98-991F-88B16BD0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655"/>
            <a:ext cx="10515600" cy="54173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200" dirty="0"/>
              <a:t>Zápis do sešitu:</a:t>
            </a:r>
          </a:p>
          <a:p>
            <a:pPr marL="0" indent="0" algn="ctr">
              <a:buNone/>
            </a:pPr>
            <a:r>
              <a:rPr lang="cs-CZ" sz="3200" b="1" dirty="0">
                <a:solidFill>
                  <a:srgbClr val="FF0000"/>
                </a:solidFill>
              </a:rPr>
              <a:t>PLODY A SEMENA</a:t>
            </a:r>
          </a:p>
          <a:p>
            <a:r>
              <a:rPr lang="cs-CZ" sz="3200" dirty="0"/>
              <a:t>přenesení pylu z tyčinek na pestík se nazývá </a:t>
            </a:r>
            <a:r>
              <a:rPr lang="cs-CZ" sz="3200" b="1" dirty="0">
                <a:solidFill>
                  <a:srgbClr val="FF0000"/>
                </a:solidFill>
              </a:rPr>
              <a:t>opylení.</a:t>
            </a:r>
          </a:p>
          <a:p>
            <a:r>
              <a:rPr lang="cs-CZ" sz="3200" dirty="0"/>
              <a:t>splynutí samčí a samičí pohlavní buňky je </a:t>
            </a:r>
            <a:r>
              <a:rPr lang="cs-CZ" sz="3200" b="1" dirty="0">
                <a:solidFill>
                  <a:srgbClr val="FF0000"/>
                </a:solidFill>
              </a:rPr>
              <a:t>oplození.</a:t>
            </a:r>
          </a:p>
          <a:p>
            <a:r>
              <a:rPr lang="cs-CZ" sz="3200" dirty="0"/>
              <a:t>plod </a:t>
            </a:r>
            <a:r>
              <a:rPr lang="cs-CZ" sz="3200" b="1" dirty="0">
                <a:solidFill>
                  <a:srgbClr val="FF0000"/>
                </a:solidFill>
              </a:rPr>
              <a:t>vzniká</a:t>
            </a:r>
            <a:r>
              <a:rPr lang="cs-CZ" sz="3200" dirty="0"/>
              <a:t> po oplození </a:t>
            </a:r>
            <a:r>
              <a:rPr lang="cs-CZ" sz="3200" b="1" dirty="0">
                <a:solidFill>
                  <a:srgbClr val="FF0000"/>
                </a:solidFill>
              </a:rPr>
              <a:t>ze semeníku.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highlight>
                  <a:srgbClr val="00FF00"/>
                </a:highlight>
              </a:rPr>
              <a:t>FUNKCE PLODU: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plod</a:t>
            </a:r>
            <a:r>
              <a:rPr lang="cs-CZ" sz="3200" dirty="0"/>
              <a:t> – obaluje a chrání semena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semena</a:t>
            </a:r>
            <a:r>
              <a:rPr lang="cs-CZ" sz="3200" dirty="0"/>
              <a:t> – rozmnožovací části semenných rostlin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highlight>
                  <a:srgbClr val="00FF00"/>
                </a:highlight>
              </a:rPr>
              <a:t>STAVBA PLODU:</a:t>
            </a:r>
          </a:p>
          <a:p>
            <a:r>
              <a:rPr lang="cs-CZ" sz="3200" dirty="0"/>
              <a:t>tvořen </a:t>
            </a:r>
            <a:r>
              <a:rPr lang="cs-CZ" sz="3200" b="1" dirty="0">
                <a:solidFill>
                  <a:srgbClr val="FF0000"/>
                </a:solidFill>
              </a:rPr>
              <a:t>oplodím</a:t>
            </a:r>
            <a:r>
              <a:rPr lang="cs-CZ" sz="3200" dirty="0"/>
              <a:t> a </a:t>
            </a:r>
            <a:r>
              <a:rPr lang="cs-CZ" sz="3200" b="1" dirty="0">
                <a:solidFill>
                  <a:srgbClr val="FF0000"/>
                </a:solidFill>
              </a:rPr>
              <a:t>semeny</a:t>
            </a:r>
          </a:p>
        </p:txBody>
      </p:sp>
    </p:spTree>
    <p:extLst>
      <p:ext uri="{BB962C8B-B14F-4D97-AF65-F5344CB8AC3E}">
        <p14:creationId xmlns:p14="http://schemas.microsoft.com/office/powerpoint/2010/main" xmlns="" val="2683355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6950E79-16F2-4A98-991F-88B16BD0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655"/>
            <a:ext cx="10515600" cy="541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highlight>
                  <a:srgbClr val="00FF00"/>
                </a:highlight>
              </a:rPr>
              <a:t>TYPY PLODŮ:</a:t>
            </a:r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Plody dužnaté </a:t>
            </a:r>
            <a:r>
              <a:rPr lang="cs-CZ" sz="3200" dirty="0"/>
              <a:t>– dužnaté oplodí</a:t>
            </a:r>
          </a:p>
          <a:p>
            <a:pPr marL="514350" indent="-514350">
              <a:buAutoNum type="alphaLcParenR"/>
            </a:pPr>
            <a:r>
              <a:rPr lang="cs-CZ" sz="3200" b="1" dirty="0"/>
              <a:t>malvice</a:t>
            </a:r>
            <a:r>
              <a:rPr lang="cs-CZ" sz="3200" dirty="0"/>
              <a:t> – mají jadřinec (jablko)</a:t>
            </a:r>
          </a:p>
          <a:p>
            <a:pPr marL="514350" indent="-514350">
              <a:buAutoNum type="alphaLcParenR"/>
            </a:pPr>
            <a:r>
              <a:rPr lang="cs-CZ" sz="3200" b="1" dirty="0"/>
              <a:t>peckovice </a:t>
            </a:r>
            <a:r>
              <a:rPr lang="cs-CZ" sz="3200" dirty="0"/>
              <a:t>– jedna pecka (třešeň)</a:t>
            </a:r>
          </a:p>
          <a:p>
            <a:pPr marL="514350" indent="-514350">
              <a:buAutoNum type="alphaLcParenR"/>
            </a:pPr>
            <a:r>
              <a:rPr lang="cs-CZ" sz="3200" b="1" dirty="0"/>
              <a:t>bobule </a:t>
            </a:r>
            <a:r>
              <a:rPr lang="cs-CZ" sz="3200" dirty="0"/>
              <a:t>– hodně pecek v dužnině (rajče)</a:t>
            </a:r>
          </a:p>
        </p:txBody>
      </p:sp>
    </p:spTree>
    <p:extLst>
      <p:ext uri="{BB962C8B-B14F-4D97-AF65-F5344CB8AC3E}">
        <p14:creationId xmlns:p14="http://schemas.microsoft.com/office/powerpoint/2010/main" xmlns="" val="4181511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6950E79-16F2-4A98-991F-88B16BD0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655"/>
            <a:ext cx="10515600" cy="541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Plody suché </a:t>
            </a:r>
            <a:r>
              <a:rPr lang="cs-CZ" sz="3200" dirty="0"/>
              <a:t>– suché oplodí</a:t>
            </a:r>
          </a:p>
          <a:p>
            <a:pPr marL="0" indent="0">
              <a:buNone/>
            </a:pPr>
            <a:r>
              <a:rPr lang="cs-CZ" sz="3200" b="1" dirty="0"/>
              <a:t>Suché pukavé </a:t>
            </a:r>
            <a:r>
              <a:rPr lang="cs-CZ" sz="3200" dirty="0"/>
              <a:t>– po dozrání </a:t>
            </a:r>
            <a:r>
              <a:rPr lang="cs-CZ" sz="3200" b="1" dirty="0">
                <a:solidFill>
                  <a:srgbClr val="FF0000"/>
                </a:solidFill>
              </a:rPr>
              <a:t>pukají</a:t>
            </a:r>
          </a:p>
          <a:p>
            <a:pPr marL="514350" indent="-514350">
              <a:buAutoNum type="alphaLcParenR"/>
            </a:pPr>
            <a:r>
              <a:rPr lang="cs-CZ" sz="3200" b="1" dirty="0"/>
              <a:t>lusk </a:t>
            </a:r>
            <a:r>
              <a:rPr lang="cs-CZ" sz="3200" dirty="0"/>
              <a:t>– fazol, hrách</a:t>
            </a:r>
          </a:p>
          <a:p>
            <a:pPr marL="514350" indent="-514350">
              <a:buAutoNum type="alphaLcParenR"/>
            </a:pPr>
            <a:r>
              <a:rPr lang="cs-CZ" sz="3200" b="1" dirty="0"/>
              <a:t>tobolka </a:t>
            </a:r>
            <a:r>
              <a:rPr lang="cs-CZ" sz="3200" dirty="0"/>
              <a:t>– mák</a:t>
            </a:r>
          </a:p>
          <a:p>
            <a:pPr marL="514350" indent="-514350">
              <a:buAutoNum type="alphaLcParenR"/>
            </a:pPr>
            <a:endParaRPr lang="cs-CZ" sz="3200" dirty="0"/>
          </a:p>
          <a:p>
            <a:pPr marL="0" indent="0">
              <a:buNone/>
            </a:pPr>
            <a:r>
              <a:rPr lang="cs-CZ" sz="3200" b="1" dirty="0"/>
              <a:t>Suché nepukavé </a:t>
            </a:r>
            <a:r>
              <a:rPr lang="cs-CZ" sz="3200" dirty="0"/>
              <a:t>– po dozrání </a:t>
            </a:r>
            <a:r>
              <a:rPr lang="cs-CZ" sz="3200" b="1" dirty="0">
                <a:solidFill>
                  <a:srgbClr val="FF0000"/>
                </a:solidFill>
              </a:rPr>
              <a:t>nepukají</a:t>
            </a:r>
          </a:p>
          <a:p>
            <a:pPr marL="514350" indent="-514350">
              <a:buAutoNum type="alphaLcParenR"/>
            </a:pPr>
            <a:r>
              <a:rPr lang="cs-CZ" sz="3200" b="1" dirty="0"/>
              <a:t>nažka </a:t>
            </a:r>
            <a:r>
              <a:rPr lang="cs-CZ" sz="3200" dirty="0"/>
              <a:t>– slunečnice</a:t>
            </a:r>
          </a:p>
          <a:p>
            <a:pPr marL="514350" indent="-514350">
              <a:buAutoNum type="alphaLcParenR"/>
            </a:pPr>
            <a:r>
              <a:rPr lang="cs-CZ" sz="3200" b="1" dirty="0"/>
              <a:t>oříšek </a:t>
            </a:r>
            <a:r>
              <a:rPr lang="cs-CZ" sz="3200" dirty="0"/>
              <a:t>– líska</a:t>
            </a:r>
          </a:p>
          <a:p>
            <a:pPr marL="514350" indent="-514350">
              <a:buAutoNum type="alphaLcParenR"/>
            </a:pPr>
            <a:r>
              <a:rPr lang="cs-CZ" sz="3200" b="1" dirty="0"/>
              <a:t>obilka </a:t>
            </a:r>
            <a:r>
              <a:rPr lang="cs-CZ" sz="3200" dirty="0"/>
              <a:t>– pšenice</a:t>
            </a:r>
          </a:p>
          <a:p>
            <a:pPr marL="514350" indent="-514350">
              <a:buAutoNum type="alphaLcParenR"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61647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6950E79-16F2-4A98-991F-88B16BD0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655"/>
            <a:ext cx="10515600" cy="5417308"/>
          </a:xfrm>
        </p:spPr>
        <p:txBody>
          <a:bodyPr>
            <a:normAutofit/>
          </a:bodyPr>
          <a:lstStyle/>
          <a:p>
            <a:r>
              <a:rPr lang="cs-CZ" sz="3200" dirty="0"/>
              <a:t>má-li květ </a:t>
            </a:r>
            <a:r>
              <a:rPr lang="cs-CZ" sz="3200" b="1" dirty="0">
                <a:solidFill>
                  <a:srgbClr val="FF0000"/>
                </a:solidFill>
              </a:rPr>
              <a:t>více pestíků</a:t>
            </a:r>
            <a:r>
              <a:rPr lang="cs-CZ" sz="3200" dirty="0"/>
              <a:t>, vzniká více plodů – </a:t>
            </a:r>
            <a:r>
              <a:rPr lang="cs-CZ" sz="3200" b="1" dirty="0">
                <a:solidFill>
                  <a:srgbClr val="FF0000"/>
                </a:solidFill>
              </a:rPr>
              <a:t>souplodí</a:t>
            </a:r>
          </a:p>
          <a:p>
            <a:r>
              <a:rPr lang="cs-CZ" sz="3200" dirty="0"/>
              <a:t>přeměnou </a:t>
            </a:r>
            <a:r>
              <a:rPr lang="cs-CZ" sz="3200" b="1" dirty="0">
                <a:solidFill>
                  <a:srgbClr val="FF0000"/>
                </a:solidFill>
              </a:rPr>
              <a:t>květenství</a:t>
            </a:r>
            <a:r>
              <a:rPr lang="cs-CZ" sz="3200" dirty="0"/>
              <a:t> vzniká – </a:t>
            </a:r>
            <a:r>
              <a:rPr lang="cs-CZ" sz="3200" b="1" dirty="0">
                <a:solidFill>
                  <a:srgbClr val="FF0000"/>
                </a:solidFill>
              </a:rPr>
              <a:t>plodenství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3200" dirty="0"/>
              <a:t>konec </a:t>
            </a:r>
            <a:r>
              <a:rPr lang="cs-CZ" sz="3200" dirty="0" err="1"/>
              <a:t>zápisu:D</a:t>
            </a:r>
            <a:endParaRPr lang="cs-CZ" sz="3200" dirty="0"/>
          </a:p>
          <a:p>
            <a:pPr marL="0" indent="0"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7125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ek obrÃ¡zku pro angreÅ¡t rozÅÃ­znutÃ½">
            <a:extLst>
              <a:ext uri="{FF2B5EF4-FFF2-40B4-BE49-F238E27FC236}">
                <a16:creationId xmlns:a16="http://schemas.microsoft.com/office/drawing/2014/main" xmlns="" id="{515EF5CA-A934-42B1-BF0E-5551FB41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63" y="0"/>
            <a:ext cx="10352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292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Ã­cÃ­ obrÃ¡zek">
            <a:extLst>
              <a:ext uri="{FF2B5EF4-FFF2-40B4-BE49-F238E27FC236}">
                <a16:creationId xmlns:a16="http://schemas.microsoft.com/office/drawing/2014/main" xmlns="" id="{8B6AA334-629B-45B0-BC38-75FCC700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145" y="353291"/>
            <a:ext cx="9433019" cy="61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09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visejÃ­cÃ­ obrÃ¡zek">
            <a:extLst>
              <a:ext uri="{FF2B5EF4-FFF2-40B4-BE49-F238E27FC236}">
                <a16:creationId xmlns:a16="http://schemas.microsoft.com/office/drawing/2014/main" xmlns="" id="{9886D91F-2F6F-49D6-9247-87666B2A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195" y="0"/>
            <a:ext cx="9591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063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visejÃ­cÃ­ obrÃ¡zek">
            <a:extLst>
              <a:ext uri="{FF2B5EF4-FFF2-40B4-BE49-F238E27FC236}">
                <a16:creationId xmlns:a16="http://schemas.microsoft.com/office/drawing/2014/main" xmlns="" id="{7EA6D287-4F53-46EB-9425-EC0EAE080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425" y="0"/>
            <a:ext cx="8945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956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meloun">
            <a:extLst>
              <a:ext uri="{FF2B5EF4-FFF2-40B4-BE49-F238E27FC236}">
                <a16:creationId xmlns:a16="http://schemas.microsoft.com/office/drawing/2014/main" xmlns="" id="{07FE1945-1D70-4EA9-BEDA-66418457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96115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224</Words>
  <Application>Microsoft Office PowerPoint</Application>
  <PresentationFormat>Vlastní</PresentationFormat>
  <Paragraphs>45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Office</vt:lpstr>
      <vt:lpstr>PLODY A SEMENA</vt:lpstr>
      <vt:lpstr>Snímek 2</vt:lpstr>
      <vt:lpstr>Plody dužnaté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Suché plody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Souplodí a plodenství</vt:lpstr>
      <vt:lpstr>Snímek 33</vt:lpstr>
      <vt:lpstr>Snímek 34</vt:lpstr>
      <vt:lpstr>Semena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Kučerovi</dc:creator>
  <cp:lastModifiedBy>Uživatel systému Windows</cp:lastModifiedBy>
  <cp:revision>14</cp:revision>
  <dcterms:created xsi:type="dcterms:W3CDTF">2019-04-22T17:12:48Z</dcterms:created>
  <dcterms:modified xsi:type="dcterms:W3CDTF">2020-04-03T12:17:41Z</dcterms:modified>
</cp:coreProperties>
</file>