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62" r:id="rId7"/>
    <p:sldId id="264" r:id="rId8"/>
    <p:sldId id="266" r:id="rId9"/>
    <p:sldId id="267" r:id="rId10"/>
    <p:sldId id="268" r:id="rId11"/>
    <p:sldId id="260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9AED1A-5AB6-4B9B-A8BA-1B152037D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F1E7F98-0879-4DB7-A886-66DA10D20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C5669FC-F84D-46BE-B43F-5FD83AD4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EAB57E2-92E6-4EAE-8953-C0665E86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10D120F-54F1-4927-8F86-8C1E6A7F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5345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7B87EA-A7E4-4C23-ABD0-A2017D48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FF7346E-E0E2-425B-8D3C-F3A54146B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F92E239-7CFC-4291-B81A-8202A837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8781B96-74DF-4F84-B2E0-E8129219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74596F7-B393-47A7-AEDE-4D96BDC1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047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CCA80D7-C117-460C-9315-CA8197418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7F11700-37B4-4847-A440-5D53555CE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D7A4AAC-EE3A-4B14-A232-9E100B1E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BB23DB4-BA34-4025-B10E-CC8FBB5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656509C-4D97-40E6-B0CB-4F329DC0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559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911DF2-FD22-4B32-826A-28B34FCA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B4F993D-79FB-4EF1-AEFC-F8D866E1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C65916A-1079-4C3E-AAB0-32C62CA1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A3AA9A9-EE13-4FFA-8C59-811EB7DB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E440564-7D67-40C8-A546-4AC78227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6293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B829F6-911D-43D8-81CA-FBD70F3E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6C29524-F490-4011-8585-CE5559290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1606BBB-138F-4896-ABFF-91BC54FF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D147B58-53B6-42A4-A863-C57557A3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40198F5-FB2F-47F2-83EE-239F8D27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195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43C874-66E1-4B4F-B6C9-CD7F586A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A7278DC-9748-4A92-A0EC-84E2DBC56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A9D12BF-BC2E-4230-9EA3-AD6E55CEE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457C239-3CD4-4ADA-BCF5-F045C90E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AD5B399-D253-4437-8E37-809822FB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CEFDB7B-5A41-446E-813B-404F76FB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12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A3025D-9686-4BD0-8777-F2DBECB38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79E6CB5-B600-4814-943E-2770F0D6F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ED591FE-D82C-472D-82F6-2109C3CC0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D4434A8-898B-451E-A432-826388112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987713A-9032-4FC7-8735-56F3E3A97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C19FDD9B-3714-4004-95C0-4749C3C4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42ADE7A-9627-485B-B02F-93EE061E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AA513F12-B814-48B8-9FC0-10595459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482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AF7FF4-8B7F-44FA-BA9A-6C636098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DE5C2F6-31B8-48E6-A4F8-59DB0ED0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3AB8EEC-9080-47A9-AE6B-58D7AD82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5127C94-210D-47AC-9CAE-C7961743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942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55E3B30-2F3C-48B2-8BFA-9C12422E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9D60E121-DA28-454D-8C66-C70CDF34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46DDFB1-7195-4266-BC66-E8064C07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56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895587-5BB6-403C-B4F7-20242430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B29278-C065-40AE-A972-99F65D7D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DD2A98D8-4C2E-4072-AED0-1A67A6F45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68455DF-C950-46FA-B596-992BAAD2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8D27401-4310-4BA6-840C-698E8164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27DCC79-F987-44B8-AF54-D62C5E76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65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3974B1-C758-4F23-B967-3430AF856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A960646F-6D57-4A8F-A24F-2F4CA6A92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B0743D7-36D0-4658-A708-00BC091F4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2C03204-6F7A-4732-A50E-AE31512D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1961D2E-BE43-47E0-84F9-AD9EF049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44099BD-7BA4-4C08-8CEC-697EA968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1570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18D8A3EC-FF8C-4DAC-BCD0-252E0406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6A3DED7-8262-4751-8C80-13AFF832A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64ED7DA-28D3-45E4-B4D0-C69CC7A0A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1B9B-0F18-43AE-BBA1-A0FAD0E361A1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DDC39F9-086F-4650-BF88-7236DD773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312DA3A-02A5-4A7A-BCD4-145BBE11B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99BA-6256-4912-A5EB-152FCC358D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976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A9A350-A698-4F5E-BE38-C19F0D2DA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r>
              <a:rPr lang="cs-CZ" sz="11500" b="1" dirty="0">
                <a:solidFill>
                  <a:srgbClr val="00B050"/>
                </a:solidFill>
              </a:rPr>
              <a:t>LIST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48383B9-08A2-4A8B-9677-A96D4676C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8556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0F28E80-A19C-47C0-A631-FAF4AA286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946" y="731520"/>
            <a:ext cx="10668854" cy="544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b) Tvary složených listů:</a:t>
            </a:r>
          </a:p>
          <a:p>
            <a:r>
              <a:rPr lang="cs-CZ" sz="3200" b="1" dirty="0"/>
              <a:t>dlanitě složené</a:t>
            </a:r>
            <a:r>
              <a:rPr lang="cs-CZ" sz="3200" dirty="0"/>
              <a:t> (např. trojčetné, čtyřčetné...)</a:t>
            </a:r>
          </a:p>
          <a:p>
            <a:r>
              <a:rPr lang="cs-CZ" sz="3200" b="1" dirty="0"/>
              <a:t>zpeřené</a:t>
            </a:r>
            <a:r>
              <a:rPr lang="cs-CZ" sz="3200" dirty="0"/>
              <a:t> (lichozpeřené, sudozpeřené)</a:t>
            </a:r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9218" name="Picture 2" descr="SouvisejÃ­cÃ­ obrÃ¡zek">
            <a:extLst>
              <a:ext uri="{FF2B5EF4-FFF2-40B4-BE49-F238E27FC236}">
                <a16:creationId xmlns:a16="http://schemas.microsoft.com/office/drawing/2014/main" xmlns="" id="{5EF5FDD2-8C18-4C8D-81DD-2B4DEDF06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17371"/>
            <a:ext cx="3097071" cy="257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VÃ½sledek obrÃ¡zku pro list akÃ¡t">
            <a:extLst>
              <a:ext uri="{FF2B5EF4-FFF2-40B4-BE49-F238E27FC236}">
                <a16:creationId xmlns:a16="http://schemas.microsoft.com/office/drawing/2014/main" xmlns="" id="{54E18139-58FC-45EF-950D-84D050837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4714" y="3429000"/>
            <a:ext cx="38100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VÃ½sledek obrÃ¡zku pro list jÃ­rovec">
            <a:extLst>
              <a:ext uri="{FF2B5EF4-FFF2-40B4-BE49-F238E27FC236}">
                <a16:creationId xmlns:a16="http://schemas.microsoft.com/office/drawing/2014/main" xmlns="" id="{75F5AB72-A967-4CCC-A6F1-BC439ED21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8629" y="2895600"/>
            <a:ext cx="28194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524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uvisejÃ­cÃ­ obrÃ¡zek">
            <a:extLst>
              <a:ext uri="{FF2B5EF4-FFF2-40B4-BE49-F238E27FC236}">
                <a16:creationId xmlns:a16="http://schemas.microsoft.com/office/drawing/2014/main" xmlns="" id="{6EAFAA19-FB6D-4072-868C-CA8D86315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114" y="1263847"/>
            <a:ext cx="10435771" cy="534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58D526-479D-4ED9-9080-55F6614D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Okraje listů:</a:t>
            </a:r>
          </a:p>
        </p:txBody>
      </p:sp>
    </p:spTree>
    <p:extLst>
      <p:ext uri="{BB962C8B-B14F-4D97-AF65-F5344CB8AC3E}">
        <p14:creationId xmlns:p14="http://schemas.microsoft.com/office/powerpoint/2010/main" xmlns="" val="309926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B429AB-4ABC-4895-AA8E-4A8B9E9F0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Postavení listů na stonku: </a:t>
            </a:r>
          </a:p>
          <a:p>
            <a:pPr marL="0" indent="0">
              <a:buNone/>
            </a:pPr>
            <a:r>
              <a:rPr lang="cs-CZ" sz="3200" b="1" dirty="0"/>
              <a:t>a) střídavé </a:t>
            </a:r>
          </a:p>
          <a:p>
            <a:pPr marL="0" indent="0">
              <a:buNone/>
            </a:pPr>
            <a:r>
              <a:rPr lang="cs-CZ" sz="3200" b="1" dirty="0"/>
              <a:t>b) vstřícné </a:t>
            </a:r>
          </a:p>
          <a:p>
            <a:pPr marL="0" indent="0">
              <a:buNone/>
            </a:pPr>
            <a:r>
              <a:rPr lang="cs-CZ" sz="3200" b="1" dirty="0"/>
              <a:t>c) přeslenité </a:t>
            </a:r>
          </a:p>
          <a:p>
            <a:pPr marL="0" indent="0">
              <a:buNone/>
            </a:pPr>
            <a:r>
              <a:rPr lang="cs-CZ" sz="3200" b="1" dirty="0"/>
              <a:t>d) v přízemní růžici </a:t>
            </a:r>
            <a:r>
              <a:rPr lang="cs-CZ" sz="3200" dirty="0"/>
              <a:t>(rostliny se stvolem) </a:t>
            </a:r>
          </a:p>
        </p:txBody>
      </p:sp>
      <p:pic>
        <p:nvPicPr>
          <p:cNvPr id="10244" name="Picture 4" descr="VÃ½sledek obrÃ¡zku pro postavenÃ­ listÅ¯ na stonku">
            <a:extLst>
              <a:ext uri="{FF2B5EF4-FFF2-40B4-BE49-F238E27FC236}">
                <a16:creationId xmlns:a16="http://schemas.microsoft.com/office/drawing/2014/main" xmlns="" id="{583E1639-4B8B-4757-8FDB-B14309FF8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7724" y="3580945"/>
            <a:ext cx="6276552" cy="296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1867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9292681-86DB-4A25-B6C2-442B87099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Přeměny listu: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cibule</a:t>
            </a:r>
            <a:r>
              <a:rPr lang="cs-CZ" sz="3200" dirty="0"/>
              <a:t> – zásobní orgán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trny</a:t>
            </a:r>
            <a:r>
              <a:rPr lang="cs-CZ" sz="3200" dirty="0"/>
              <a:t> – ochrana </a:t>
            </a:r>
          </a:p>
          <a:p>
            <a:pPr marL="0" indent="0">
              <a:buNone/>
            </a:pPr>
            <a:r>
              <a:rPr lang="cs-CZ" sz="3200" b="1" dirty="0" err="1">
                <a:solidFill>
                  <a:srgbClr val="FF0000"/>
                </a:solidFill>
              </a:rPr>
              <a:t>ztlustlé</a:t>
            </a:r>
            <a:r>
              <a:rPr lang="cs-CZ" sz="3200" b="1" dirty="0">
                <a:solidFill>
                  <a:srgbClr val="FF0000"/>
                </a:solidFill>
              </a:rPr>
              <a:t> listy sukulentů </a:t>
            </a:r>
            <a:r>
              <a:rPr lang="cs-CZ" sz="3200" dirty="0"/>
              <a:t>– zásoba vody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29366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0276055-427F-4065-8E4C-DD9DA17BE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Zápis do sešitu: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Funkce listu: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Probíhá v nich </a:t>
            </a:r>
            <a:r>
              <a:rPr lang="cs-CZ" b="1" dirty="0">
                <a:solidFill>
                  <a:srgbClr val="FF0000"/>
                </a:solidFill>
              </a:rPr>
              <a:t>fotosyntéza.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Probíhá v nich </a:t>
            </a:r>
            <a:r>
              <a:rPr lang="cs-CZ" b="1" dirty="0">
                <a:solidFill>
                  <a:srgbClr val="FF0000"/>
                </a:solidFill>
              </a:rPr>
              <a:t>dýchání.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Odpařuje se jimi </a:t>
            </a:r>
            <a:r>
              <a:rPr lang="cs-CZ" b="1" dirty="0">
                <a:solidFill>
                  <a:srgbClr val="FF0000"/>
                </a:solidFill>
              </a:rPr>
              <a:t>voda.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Průduchy: </a:t>
            </a:r>
          </a:p>
          <a:p>
            <a:r>
              <a:rPr lang="cs-CZ" dirty="0"/>
              <a:t>uzavíratelné </a:t>
            </a:r>
            <a:r>
              <a:rPr lang="cs-CZ" b="1" dirty="0">
                <a:solidFill>
                  <a:srgbClr val="FF0000"/>
                </a:solidFill>
              </a:rPr>
              <a:t>otvory</a:t>
            </a:r>
            <a:r>
              <a:rPr lang="cs-CZ" dirty="0"/>
              <a:t> na spodní straně listu.</a:t>
            </a:r>
          </a:p>
          <a:p>
            <a:r>
              <a:rPr lang="cs-CZ" dirty="0"/>
              <a:t>umožňují </a:t>
            </a:r>
            <a:r>
              <a:rPr lang="cs-CZ" b="1" dirty="0">
                <a:solidFill>
                  <a:srgbClr val="FF0000"/>
                </a:solidFill>
              </a:rPr>
              <a:t>vypařování vody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výdej oxidu uhličitého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472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VÃ½sledek obrÃ¡zku pro list lÃ­pa">
            <a:extLst>
              <a:ext uri="{FF2B5EF4-FFF2-40B4-BE49-F238E27FC236}">
                <a16:creationId xmlns:a16="http://schemas.microsoft.com/office/drawing/2014/main" xmlns="" id="{CB7E897C-C2E3-4A57-9C46-7975ED6BA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9289" y="892108"/>
            <a:ext cx="7184571" cy="558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xmlns="" id="{F0068FBC-CA92-42C1-97F4-E2CD23F1A9FE}"/>
              </a:ext>
            </a:extLst>
          </p:cNvPr>
          <p:cNvCxnSpPr>
            <a:cxnSpLocks/>
          </p:cNvCxnSpPr>
          <p:nvPr/>
        </p:nvCxnSpPr>
        <p:spPr>
          <a:xfrm flipH="1">
            <a:off x="7427742" y="2039815"/>
            <a:ext cx="20949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xmlns="" id="{1246F513-F566-4A10-B21B-B5A389F4A0E2}"/>
              </a:ext>
            </a:extLst>
          </p:cNvPr>
          <p:cNvCxnSpPr>
            <a:cxnSpLocks/>
          </p:cNvCxnSpPr>
          <p:nvPr/>
        </p:nvCxnSpPr>
        <p:spPr>
          <a:xfrm flipH="1">
            <a:off x="6595403" y="3978812"/>
            <a:ext cx="20949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xmlns="" id="{C1563547-4323-4C3B-83E6-0D77286B4AED}"/>
              </a:ext>
            </a:extLst>
          </p:cNvPr>
          <p:cNvCxnSpPr>
            <a:cxnSpLocks/>
          </p:cNvCxnSpPr>
          <p:nvPr/>
        </p:nvCxnSpPr>
        <p:spPr>
          <a:xfrm flipH="1">
            <a:off x="5906087" y="5751342"/>
            <a:ext cx="20949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ED2DC4D-03BA-4FC5-B857-C422558272A6}"/>
              </a:ext>
            </a:extLst>
          </p:cNvPr>
          <p:cNvSpPr txBox="1"/>
          <p:nvPr/>
        </p:nvSpPr>
        <p:spPr>
          <a:xfrm>
            <a:off x="9619002" y="1747427"/>
            <a:ext cx="1041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řapík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9C2DA31B-E9A0-45BB-97F1-01F8E4E26018}"/>
              </a:ext>
            </a:extLst>
          </p:cNvPr>
          <p:cNvSpPr txBox="1"/>
          <p:nvPr/>
        </p:nvSpPr>
        <p:spPr>
          <a:xfrm>
            <a:off x="8802400" y="3686424"/>
            <a:ext cx="1633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žilnatina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61800D85-4C6C-4121-BCAD-2CBD854FFE22}"/>
              </a:ext>
            </a:extLst>
          </p:cNvPr>
          <p:cNvSpPr txBox="1"/>
          <p:nvPr/>
        </p:nvSpPr>
        <p:spPr>
          <a:xfrm>
            <a:off x="8257218" y="5458954"/>
            <a:ext cx="1090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čepel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9E3E64E7-97E5-4793-9362-E27FB98F96B3}"/>
              </a:ext>
            </a:extLst>
          </p:cNvPr>
          <p:cNvSpPr txBox="1"/>
          <p:nvPr/>
        </p:nvSpPr>
        <p:spPr>
          <a:xfrm>
            <a:off x="900332" y="892108"/>
            <a:ext cx="3253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Vnější stavba listu:</a:t>
            </a:r>
          </a:p>
        </p:txBody>
      </p:sp>
    </p:spTree>
    <p:extLst>
      <p:ext uri="{BB962C8B-B14F-4D97-AF65-F5344CB8AC3E}">
        <p14:creationId xmlns:p14="http://schemas.microsoft.com/office/powerpoint/2010/main" xmlns="" val="17371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E586223-DEE0-4495-AC56-2B45C304B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5670526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Tvar listů:</a:t>
            </a:r>
          </a:p>
          <a:p>
            <a:pPr marL="0" indent="0">
              <a:buNone/>
            </a:pPr>
            <a:r>
              <a:rPr lang="cs-CZ" b="1" dirty="0"/>
              <a:t>Podle stavby čepele: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rgbClr val="FF0000"/>
                </a:solidFill>
              </a:rPr>
              <a:t>jednoduché</a:t>
            </a:r>
            <a:r>
              <a:rPr lang="cs-CZ" dirty="0"/>
              <a:t> – mají </a:t>
            </a:r>
            <a:r>
              <a:rPr lang="cs-CZ" b="1" dirty="0">
                <a:solidFill>
                  <a:srgbClr val="FF0000"/>
                </a:solidFill>
              </a:rPr>
              <a:t>celistvou čepel </a:t>
            </a:r>
            <a:r>
              <a:rPr lang="cs-CZ" dirty="0"/>
              <a:t>(např. lípa)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rgbClr val="FF0000"/>
                </a:solidFill>
              </a:rPr>
              <a:t>složené</a:t>
            </a:r>
            <a:r>
              <a:rPr lang="cs-CZ" dirty="0"/>
              <a:t> – čepel tvořena </a:t>
            </a:r>
            <a:r>
              <a:rPr lang="cs-CZ" b="1" dirty="0">
                <a:solidFill>
                  <a:srgbClr val="FF0000"/>
                </a:solidFill>
              </a:rPr>
              <a:t>z více lístků </a:t>
            </a:r>
            <a:r>
              <a:rPr lang="cs-CZ" dirty="0"/>
              <a:t>(např. jasan)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Nakresli list jednoduchý a složený: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6673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0CB4C52A-E132-4731-A75D-195B5C843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688"/>
            <a:ext cx="10515600" cy="550227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a) tvary jednoduchých listů:</a:t>
            </a:r>
          </a:p>
          <a:p>
            <a:r>
              <a:rPr lang="cs-CZ" dirty="0"/>
              <a:t>např. srdčitý, kopinatý, trojúhelníkovitý, vejčitý, obvejčitý...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b) tvary složených listů:</a:t>
            </a:r>
          </a:p>
          <a:p>
            <a:r>
              <a:rPr lang="cs-CZ" b="1" dirty="0"/>
              <a:t>dlanitě složené</a:t>
            </a:r>
            <a:r>
              <a:rPr lang="cs-CZ" dirty="0"/>
              <a:t> (např. trojčetné, čtyřčetné...)</a:t>
            </a:r>
          </a:p>
          <a:p>
            <a:r>
              <a:rPr lang="cs-CZ" b="1" dirty="0"/>
              <a:t>zpeřené</a:t>
            </a:r>
            <a:r>
              <a:rPr lang="cs-CZ" dirty="0"/>
              <a:t> (lichozpeřené, sudozpeřené)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2389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589629-80E5-4E80-8B54-346CF24D6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Postavení listů na stonku: </a:t>
            </a:r>
          </a:p>
          <a:p>
            <a:pPr marL="0" indent="0">
              <a:buNone/>
            </a:pPr>
            <a:r>
              <a:rPr lang="cs-CZ" b="1" dirty="0"/>
              <a:t>a) střídavé </a:t>
            </a:r>
          </a:p>
          <a:p>
            <a:pPr marL="0" indent="0">
              <a:buNone/>
            </a:pPr>
            <a:r>
              <a:rPr lang="cs-CZ" b="1" dirty="0"/>
              <a:t>b) vstřícné </a:t>
            </a:r>
          </a:p>
          <a:p>
            <a:pPr marL="0" indent="0">
              <a:buNone/>
            </a:pPr>
            <a:r>
              <a:rPr lang="cs-CZ" b="1" dirty="0"/>
              <a:t>c) přeslenité </a:t>
            </a:r>
          </a:p>
          <a:p>
            <a:pPr marL="0" indent="0">
              <a:buNone/>
            </a:pPr>
            <a:r>
              <a:rPr lang="cs-CZ" b="1" dirty="0"/>
              <a:t>d) v přízemní růžici </a:t>
            </a:r>
            <a:r>
              <a:rPr lang="cs-CZ" dirty="0"/>
              <a:t>(rostliny se stvolem)</a:t>
            </a:r>
          </a:p>
          <a:p>
            <a:pPr marL="0" indent="0">
              <a:buNone/>
            </a:pPr>
            <a:r>
              <a:rPr lang="cs-CZ" dirty="0"/>
              <a:t>Nakresli typy postavení listů na stonku: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střídavé	  vstřícné	          přeslenité		v přízemní růžici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2559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FE627CA2-A85B-4CFF-949D-33F8C15D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688"/>
            <a:ext cx="10515600" cy="537527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Přeměny listu: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cibule</a:t>
            </a:r>
            <a:r>
              <a:rPr lang="cs-CZ" dirty="0"/>
              <a:t> – zásobní orgán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trny</a:t>
            </a:r>
            <a:r>
              <a:rPr lang="cs-CZ" dirty="0"/>
              <a:t> – ochrana 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ztlustlé</a:t>
            </a:r>
            <a:r>
              <a:rPr lang="cs-CZ" b="1" dirty="0">
                <a:solidFill>
                  <a:srgbClr val="FF0000"/>
                </a:solidFill>
              </a:rPr>
              <a:t> listy sukulentů </a:t>
            </a:r>
            <a:r>
              <a:rPr lang="cs-CZ" dirty="0"/>
              <a:t>– zásoba vody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konec </a:t>
            </a:r>
            <a:r>
              <a:rPr lang="cs-CZ" dirty="0" err="1"/>
              <a:t>zápisu:D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21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Ã½sledek obrÃ¡zku pro list ÅapÃ­k">
            <a:extLst>
              <a:ext uri="{FF2B5EF4-FFF2-40B4-BE49-F238E27FC236}">
                <a16:creationId xmlns:a16="http://schemas.microsoft.com/office/drawing/2014/main" xmlns="" id="{FC9BB8B8-3656-4ED7-8E4D-840BA97EF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4498" y="0"/>
            <a:ext cx="9503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43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736B52-F814-4533-B9E1-AF313588F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Funkce listu: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Probíhá v nich </a:t>
            </a:r>
            <a:r>
              <a:rPr lang="cs-CZ" sz="3200" b="1" dirty="0">
                <a:solidFill>
                  <a:srgbClr val="FF0000"/>
                </a:solidFill>
              </a:rPr>
              <a:t>fotosyntéza.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Probíhá v nich </a:t>
            </a:r>
            <a:r>
              <a:rPr lang="cs-CZ" sz="3200" b="1" dirty="0">
                <a:solidFill>
                  <a:srgbClr val="FF0000"/>
                </a:solidFill>
              </a:rPr>
              <a:t>dýchání.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Odpařuje se jimi </a:t>
            </a:r>
            <a:r>
              <a:rPr lang="cs-CZ" sz="3200" b="1" dirty="0">
                <a:solidFill>
                  <a:srgbClr val="FF0000"/>
                </a:solidFill>
              </a:rPr>
              <a:t>voda.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296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vnitÅnÃ­ stavba listu">
            <a:extLst>
              <a:ext uri="{FF2B5EF4-FFF2-40B4-BE49-F238E27FC236}">
                <a16:creationId xmlns:a16="http://schemas.microsoft.com/office/drawing/2014/main" xmlns="" id="{005086D5-FD10-4825-A9C5-BF96C2A43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997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7A3AD08-7211-44FD-AF5C-5373F29B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627077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Průduchy: </a:t>
            </a:r>
          </a:p>
          <a:p>
            <a:r>
              <a:rPr lang="cs-CZ" sz="3200" dirty="0"/>
              <a:t>uzavíratelné </a:t>
            </a:r>
            <a:r>
              <a:rPr lang="cs-CZ" sz="3200" b="1" dirty="0">
                <a:solidFill>
                  <a:srgbClr val="FF0000"/>
                </a:solidFill>
              </a:rPr>
              <a:t>otvory</a:t>
            </a:r>
            <a:r>
              <a:rPr lang="cs-CZ" sz="3200" dirty="0"/>
              <a:t> na spodní straně listu.</a:t>
            </a:r>
          </a:p>
          <a:p>
            <a:r>
              <a:rPr lang="cs-CZ" sz="3200" dirty="0"/>
              <a:t>umožňují </a:t>
            </a:r>
            <a:r>
              <a:rPr lang="cs-CZ" sz="3200" b="1" dirty="0">
                <a:solidFill>
                  <a:srgbClr val="FF0000"/>
                </a:solidFill>
              </a:rPr>
              <a:t>vypařování vody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FF0000"/>
                </a:solidFill>
              </a:rPr>
              <a:t>výdej oxidu uhličitého.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VÃ½sledek obrÃ¡zku pro vnitÅnÃ­ stavba listu">
            <a:extLst>
              <a:ext uri="{FF2B5EF4-FFF2-40B4-BE49-F238E27FC236}">
                <a16:creationId xmlns:a16="http://schemas.microsoft.com/office/drawing/2014/main" xmlns="" id="{114EC5C3-9502-46A7-8FC8-5E7B704B0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2169" y="2505075"/>
            <a:ext cx="5833817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788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VÃ½sledek obrÃ¡zku pro stomata">
            <a:extLst>
              <a:ext uri="{FF2B5EF4-FFF2-40B4-BE49-F238E27FC236}">
                <a16:creationId xmlns:a16="http://schemas.microsoft.com/office/drawing/2014/main" xmlns="" id="{0B95CC92-1B35-4B67-B58E-6F568AF7B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4171" y="0"/>
            <a:ext cx="1044365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016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VÃ½sledek obrÃ¡zku pro list lÃ­pa">
            <a:extLst>
              <a:ext uri="{FF2B5EF4-FFF2-40B4-BE49-F238E27FC236}">
                <a16:creationId xmlns:a16="http://schemas.microsoft.com/office/drawing/2014/main" xmlns="" id="{CB7E897C-C2E3-4A57-9C46-7975ED6BA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9289" y="892108"/>
            <a:ext cx="7184571" cy="558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xmlns="" id="{F0068FBC-CA92-42C1-97F4-E2CD23F1A9FE}"/>
              </a:ext>
            </a:extLst>
          </p:cNvPr>
          <p:cNvCxnSpPr>
            <a:cxnSpLocks/>
          </p:cNvCxnSpPr>
          <p:nvPr/>
        </p:nvCxnSpPr>
        <p:spPr>
          <a:xfrm flipH="1">
            <a:off x="7427742" y="2039815"/>
            <a:ext cx="20949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xmlns="" id="{1246F513-F566-4A10-B21B-B5A389F4A0E2}"/>
              </a:ext>
            </a:extLst>
          </p:cNvPr>
          <p:cNvCxnSpPr>
            <a:cxnSpLocks/>
          </p:cNvCxnSpPr>
          <p:nvPr/>
        </p:nvCxnSpPr>
        <p:spPr>
          <a:xfrm flipH="1">
            <a:off x="6595403" y="3978812"/>
            <a:ext cx="20949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xmlns="" id="{C1563547-4323-4C3B-83E6-0D77286B4AED}"/>
              </a:ext>
            </a:extLst>
          </p:cNvPr>
          <p:cNvCxnSpPr>
            <a:cxnSpLocks/>
          </p:cNvCxnSpPr>
          <p:nvPr/>
        </p:nvCxnSpPr>
        <p:spPr>
          <a:xfrm flipH="1">
            <a:off x="5906087" y="5751342"/>
            <a:ext cx="2094969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5ED2DC4D-03BA-4FC5-B857-C422558272A6}"/>
              </a:ext>
            </a:extLst>
          </p:cNvPr>
          <p:cNvSpPr txBox="1"/>
          <p:nvPr/>
        </p:nvSpPr>
        <p:spPr>
          <a:xfrm>
            <a:off x="9619002" y="1747427"/>
            <a:ext cx="1041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řapík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9C2DA31B-E9A0-45BB-97F1-01F8E4E26018}"/>
              </a:ext>
            </a:extLst>
          </p:cNvPr>
          <p:cNvSpPr txBox="1"/>
          <p:nvPr/>
        </p:nvSpPr>
        <p:spPr>
          <a:xfrm>
            <a:off x="8802400" y="3686424"/>
            <a:ext cx="1633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žilnatina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61800D85-4C6C-4121-BCAD-2CBD854FFE22}"/>
              </a:ext>
            </a:extLst>
          </p:cNvPr>
          <p:cNvSpPr txBox="1"/>
          <p:nvPr/>
        </p:nvSpPr>
        <p:spPr>
          <a:xfrm>
            <a:off x="8257218" y="5458954"/>
            <a:ext cx="1090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čepel</a:t>
            </a:r>
          </a:p>
        </p:txBody>
      </p:sp>
    </p:spTree>
    <p:extLst>
      <p:ext uri="{BB962C8B-B14F-4D97-AF65-F5344CB8AC3E}">
        <p14:creationId xmlns:p14="http://schemas.microsoft.com/office/powerpoint/2010/main" xmlns="" val="166864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5B5CA5C-E3A3-4F3E-A023-353259C6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848"/>
            <a:ext cx="11880042" cy="5623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Tvar listů:</a:t>
            </a:r>
          </a:p>
          <a:p>
            <a:pPr marL="0" indent="0">
              <a:buNone/>
            </a:pPr>
            <a:r>
              <a:rPr lang="cs-CZ" sz="3200" b="1" dirty="0"/>
              <a:t>Podle stavby čepele:</a:t>
            </a:r>
          </a:p>
          <a:p>
            <a:pPr marL="514350" indent="-514350">
              <a:buAutoNum type="alphaLcParenR"/>
            </a:pPr>
            <a:r>
              <a:rPr lang="cs-CZ" sz="3200" b="1" dirty="0">
                <a:solidFill>
                  <a:srgbClr val="FF0000"/>
                </a:solidFill>
              </a:rPr>
              <a:t>jednoduché</a:t>
            </a:r>
            <a:r>
              <a:rPr lang="cs-CZ" sz="3200" dirty="0"/>
              <a:t> – mají </a:t>
            </a:r>
            <a:r>
              <a:rPr lang="cs-CZ" sz="3200" b="1" dirty="0">
                <a:solidFill>
                  <a:srgbClr val="FF0000"/>
                </a:solidFill>
              </a:rPr>
              <a:t>celistvou čepel </a:t>
            </a:r>
            <a:r>
              <a:rPr lang="cs-CZ" sz="3200" dirty="0"/>
              <a:t>(např. lípa)</a:t>
            </a:r>
          </a:p>
          <a:p>
            <a:pPr marL="514350" indent="-514350">
              <a:buAutoNum type="alphaLcParenR"/>
            </a:pPr>
            <a:r>
              <a:rPr lang="cs-CZ" sz="3200" b="1" dirty="0">
                <a:solidFill>
                  <a:srgbClr val="FF0000"/>
                </a:solidFill>
              </a:rPr>
              <a:t>složené</a:t>
            </a:r>
            <a:r>
              <a:rPr lang="cs-CZ" sz="3200" dirty="0"/>
              <a:t> – čepel tvořena </a:t>
            </a:r>
            <a:r>
              <a:rPr lang="cs-CZ" sz="3200" b="1" dirty="0">
                <a:solidFill>
                  <a:srgbClr val="FF0000"/>
                </a:solidFill>
              </a:rPr>
              <a:t>z více lístků </a:t>
            </a:r>
            <a:r>
              <a:rPr lang="cs-CZ" sz="3200" dirty="0"/>
              <a:t>(např. jasan)</a:t>
            </a:r>
          </a:p>
        </p:txBody>
      </p:sp>
      <p:pic>
        <p:nvPicPr>
          <p:cNvPr id="8194" name="Picture 2" descr="SouvisejÃ­cÃ­ obrÃ¡zek">
            <a:extLst>
              <a:ext uri="{FF2B5EF4-FFF2-40B4-BE49-F238E27FC236}">
                <a16:creationId xmlns:a16="http://schemas.microsoft.com/office/drawing/2014/main" xmlns="" id="{84BEF1B6-B42D-46BC-B0D2-6596767B3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8457" y="2833160"/>
            <a:ext cx="2685143" cy="402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VÃ½sledek obrÃ¡zku pro leaf ash">
            <a:extLst>
              <a:ext uri="{FF2B5EF4-FFF2-40B4-BE49-F238E27FC236}">
                <a16:creationId xmlns:a16="http://schemas.microsoft.com/office/drawing/2014/main" xmlns="" id="{992B11FE-A241-4A4C-B48D-FC8EDBD47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9239" y="2976470"/>
            <a:ext cx="3513364" cy="373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73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0F28E80-A19C-47C0-A631-FAF4AA286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200" b="1" dirty="0">
                <a:solidFill>
                  <a:srgbClr val="FF0000"/>
                </a:solidFill>
              </a:rPr>
              <a:t>Tvary jednoduchých listů:</a:t>
            </a:r>
          </a:p>
          <a:p>
            <a:r>
              <a:rPr lang="cs-CZ" sz="3200" dirty="0"/>
              <a:t>např. srdčitý, kopinatý, trojúhelníkovitý, vejčitý, obvejčitý...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0148244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317</Words>
  <Application>Microsoft Office PowerPoint</Application>
  <PresentationFormat>Vlastní</PresentationFormat>
  <Paragraphs>75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LIST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Okraje listů: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</dc:title>
  <dc:creator>Kučerovi</dc:creator>
  <cp:lastModifiedBy>uzivatel</cp:lastModifiedBy>
  <cp:revision>11</cp:revision>
  <dcterms:created xsi:type="dcterms:W3CDTF">2019-04-10T05:18:34Z</dcterms:created>
  <dcterms:modified xsi:type="dcterms:W3CDTF">2020-03-19T20:59:06Z</dcterms:modified>
</cp:coreProperties>
</file>