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646324C-4D36-4EFE-AADA-2DA68D064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6D456A68-03BE-4506-AD12-25F6E9F9E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F3EE689-F864-40C2-980F-176FDB61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6E7AAE4-7225-456E-944A-0F96B7D84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8BB3C29-91C2-442D-8C8F-D641DC2E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8138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106A05-F1CA-475B-878A-DB0D9701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5A550A23-0346-4C90-99ED-A263CB813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696A4394-FFAC-4E0C-B9CE-CFE57783D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0DE6D63-91B4-458E-BC10-78FE624D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3920C14-69C5-4701-BADA-2AE4FA00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415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D84FCFC8-F1F8-4BC8-A55A-FDAE7CC5BA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5E29719-F8D6-4834-A338-185C1F823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CB0BF1C-FF82-43C6-9B97-7B189874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FA7151A-938C-4F76-B384-C4455A6AD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4DA7209-0803-4CA4-82A8-6CD30EC0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6641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E1C6534-37C8-44EA-9700-5883231E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3C49AEB-AA42-4D25-9612-E7B347ABA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9583C14-0ACA-4EA1-937F-7A427F66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8C29808-2FA5-4F17-8BA7-8A855347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523890E-CB5E-45E9-8736-1CC432987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3883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A7F5A6-3083-4FBF-BE03-E3DF5798E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4EBB26C0-619D-45EF-AD60-21A9772E5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65F29A3-F67A-430D-9360-CD3D3ABE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D6F01FF-198E-4BB3-8B9C-06ACCB47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4DF1E18-C5D3-404C-B712-2BFD0D37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7928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CAB0FE-4939-44AC-9C74-7DADAB66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2D3334A-3BA4-4FDF-B9E9-9880BA697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C7AE2033-E228-42D6-9419-FFDFE7560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53096E5-F898-432B-A4DF-DAAC8EF1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4FD255C-ED72-465E-83A4-50B6AA07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A5E638F-F8FF-4807-8388-162171C8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3982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1FE4F7-E8DC-4355-92D3-A132A6A7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701962F5-939C-4598-9C73-938EE6698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9E68ECA7-3079-4E19-8474-D62579B45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4F6D2E72-F55B-459D-A9E3-94081994F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86371EE3-15BE-45BB-8985-DEE2B620F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C21F4D63-E1A4-4F93-B416-FA01703F2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F0EE61B7-77F5-4B88-90A2-DF782D27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D5CB46CA-A860-4AB0-998D-5DF25B7B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5062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4B7549-10B9-4C9D-A866-A808C98C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A119363B-9A91-4E00-8B74-B5CB2AF5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573008C4-8215-457C-B1F2-ED3A017AC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7E5C216D-11CD-4394-B078-E77CF025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9412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2E7AB47B-F489-4D7A-B53C-D4B364FE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C3E34E0A-09F5-4541-BEBC-C8481483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8CA98C0F-A8D4-4E31-8482-BFAE3038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2434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68234C8-B8A0-4D7F-B0E5-A2B63A4CA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915BDA0-4E34-4B2D-BEF4-2173081E8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2DACC4E5-F661-4D28-81D3-96423AE51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6B933F8-4E45-4D3D-BDD4-F9D6468FB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C533967-CE93-4556-A1D1-0CC75B8F6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5F84690-B062-4DB8-A468-810F4157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73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834AFAB-1623-450A-9790-58C9BF41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55B8CE90-92A5-40E1-98B9-5E104A75E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D9A75926-F436-4B54-B279-C90A9FA28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FBF91B6F-F17A-4B4F-9F7F-D491EC98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F1D3F5E5-6112-44FD-8CF5-7EC34E55C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5F8D77DC-542C-4B85-8120-BA687D721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2571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9B3DB37C-75C2-4CF6-AC60-8D30EC5F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8F1AC59D-87E7-4FA9-809E-16BFFEAE1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8A6ADEF-9710-4FC0-9B1F-FD0EED0E3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2030E-6921-4419-A62C-AD64D38AB79B}" type="datetimeFigureOut">
              <a:rPr lang="cs-CZ" smtClean="0"/>
              <a:pPr/>
              <a:t>19.3.2020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B81FEF1-7B27-4565-AFFA-E365D631A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0A4FAA8-5A33-4B6F-9AC0-8C9F4F8E3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0B7A7-4ED5-4D87-9AC5-010406DF5B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3389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B250E83-2965-4C55-BF8E-E6CF67467E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9600" b="1" dirty="0">
                <a:solidFill>
                  <a:srgbClr val="0070C0"/>
                </a:solidFill>
              </a:rPr>
              <a:t>Počasí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F9A96C1-491B-4597-B47C-C9CC840787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Přečti si v učebnici kapitolu o počasí (str. 36 – 39) a udělej si zápis do sešitu podle prezentace.</a:t>
            </a:r>
          </a:p>
          <a:p>
            <a:r>
              <a:rPr lang="cs-CZ" dirty="0"/>
              <a:t>At´ ti to jde dobře od </a:t>
            </a:r>
            <a:r>
              <a:rPr lang="cs-CZ" dirty="0" err="1"/>
              <a:t>ruky:D</a:t>
            </a:r>
            <a:endParaRPr lang="cs-CZ" dirty="0"/>
          </a:p>
          <a:p>
            <a:r>
              <a:rPr lang="cs-CZ" dirty="0"/>
              <a:t>Zdraví pan učitel </a:t>
            </a:r>
            <a:r>
              <a:rPr lang="cs-CZ" dirty="0" err="1"/>
              <a:t>Kučera:D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936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ACA01B2B-5EF0-4E5D-B210-F35A34727E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008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81434611-7040-4585-870A-017B32BEA5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765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94DDE2B9-C4F3-4537-A3E5-80D74BA375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2116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1BC6CFB4-5E73-41B8-956D-D13024173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888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0314C10-E3E0-406B-B87A-A02B955762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" y="0"/>
            <a:ext cx="12189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9706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8769AB9A-01A3-453E-AD60-5274068779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6078" y="0"/>
            <a:ext cx="1035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552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5FE07FAF-C8C8-4DA6-9EE1-55400805ED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0356" y="-130629"/>
            <a:ext cx="12639811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8260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3710C6D7-C0F5-48F2-9C32-798F39E90F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4018" y="0"/>
            <a:ext cx="8843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246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B05E4A4-6C3F-468F-BFE5-D8A2F9DA56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054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57402B6C-46D3-4982-B4C3-202543D933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4471" y="0"/>
            <a:ext cx="630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733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35CE6C2-00CA-4BB7-B83C-63F47788A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4909"/>
            <a:ext cx="10515600" cy="5692054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b="1" dirty="0">
                <a:highlight>
                  <a:srgbClr val="00FFFF"/>
                </a:highlight>
              </a:rPr>
              <a:t>Zápis:</a:t>
            </a:r>
          </a:p>
          <a:p>
            <a:pPr marL="0" indent="0">
              <a:buNone/>
            </a:pPr>
            <a:r>
              <a:rPr lang="cs-CZ" sz="3200" b="1" dirty="0">
                <a:highlight>
                  <a:srgbClr val="00FFFF"/>
                </a:highlight>
              </a:rPr>
              <a:t>Počasí:</a:t>
            </a:r>
            <a:r>
              <a:rPr lang="cs-CZ" sz="3200" dirty="0"/>
              <a:t> okamžitý stav ovzduší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b="1" u="sng" dirty="0"/>
              <a:t>Meteorologické prvky: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teplota vzduchu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vlhkost vzduchu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oblačnost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atmosférické srážky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atmosférický tlak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vítr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6853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35CE6C2-00CA-4BB7-B83C-63F47788A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4909"/>
            <a:ext cx="10515600" cy="56920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200" dirty="0"/>
              <a:t>Oblačnost		</a:t>
            </a:r>
            <a:r>
              <a:rPr lang="cs-CZ" sz="3200" b="1" dirty="0"/>
              <a:t>kupovitá</a:t>
            </a:r>
            <a:r>
              <a:rPr lang="cs-CZ" sz="3200" dirty="0"/>
              <a:t> – v létě, může přerůst v mohutnou 			</a:t>
            </a:r>
            <a:r>
              <a:rPr lang="cs-CZ" sz="3200"/>
              <a:t>		(</a:t>
            </a:r>
            <a:r>
              <a:rPr lang="cs-CZ" sz="3200" dirty="0"/>
              <a:t>bouřkový mrak)		</a:t>
            </a:r>
          </a:p>
          <a:p>
            <a:pPr marL="0" indent="0">
              <a:buNone/>
            </a:pPr>
            <a:r>
              <a:rPr lang="cs-CZ" sz="3200" dirty="0"/>
              <a:t>			</a:t>
            </a:r>
            <a:r>
              <a:rPr lang="cs-CZ" sz="3200" b="1" dirty="0" err="1"/>
              <a:t>slohovitá</a:t>
            </a:r>
            <a:r>
              <a:rPr lang="cs-CZ" sz="3200" dirty="0"/>
              <a:t> – jednolitá pokrývka oblohy</a:t>
            </a:r>
          </a:p>
          <a:p>
            <a:pPr marL="0" indent="0">
              <a:buNone/>
            </a:pPr>
            <a:r>
              <a:rPr lang="cs-CZ" sz="3200" dirty="0"/>
              <a:t>			</a:t>
            </a:r>
          </a:p>
          <a:p>
            <a:r>
              <a:rPr lang="cs-CZ" sz="3200" dirty="0"/>
              <a:t>vzniká nahromaděním vodní páry v podobě oblaků.</a:t>
            </a:r>
          </a:p>
          <a:p>
            <a:endParaRPr lang="cs-CZ" sz="3200" dirty="0"/>
          </a:p>
          <a:p>
            <a:pPr marL="0" indent="0">
              <a:buNone/>
            </a:pPr>
            <a:r>
              <a:rPr lang="cs-CZ" sz="3200" b="1" u="sng" dirty="0"/>
              <a:t>Podle množství oblačnosti:</a:t>
            </a:r>
            <a:r>
              <a:rPr lang="cs-CZ" sz="3200" b="1" dirty="0"/>
              <a:t> </a:t>
            </a:r>
          </a:p>
          <a:p>
            <a:r>
              <a:rPr lang="cs-CZ" sz="3200" b="1" dirty="0">
                <a:highlight>
                  <a:srgbClr val="00FFFF"/>
                </a:highlight>
              </a:rPr>
              <a:t>jasno, </a:t>
            </a:r>
          </a:p>
          <a:p>
            <a:r>
              <a:rPr lang="cs-CZ" sz="3200" b="1" dirty="0">
                <a:highlight>
                  <a:srgbClr val="00FFFF"/>
                </a:highlight>
              </a:rPr>
              <a:t>polojasno </a:t>
            </a:r>
          </a:p>
          <a:p>
            <a:r>
              <a:rPr lang="cs-CZ" sz="3200" b="1" dirty="0">
                <a:highlight>
                  <a:srgbClr val="00FFFF"/>
                </a:highlight>
              </a:rPr>
              <a:t>oblačno</a:t>
            </a:r>
          </a:p>
          <a:p>
            <a:r>
              <a:rPr lang="cs-CZ" sz="3200" b="1" dirty="0">
                <a:highlight>
                  <a:srgbClr val="00FFFF"/>
                </a:highlight>
              </a:rPr>
              <a:t>zataženo</a:t>
            </a:r>
          </a:p>
          <a:p>
            <a:pPr marL="0" indent="0">
              <a:buNone/>
            </a:pPr>
            <a:endParaRPr lang="cs-CZ" b="1" u="sng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xmlns="" id="{D4B27E2D-8A15-428F-863A-A41141277041}"/>
              </a:ext>
            </a:extLst>
          </p:cNvPr>
          <p:cNvCxnSpPr/>
          <p:nvPr/>
        </p:nvCxnSpPr>
        <p:spPr>
          <a:xfrm>
            <a:off x="2672928" y="724277"/>
            <a:ext cx="9687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BC5D30C9-0763-48DD-8573-1A1A1F4DE8D8}"/>
              </a:ext>
            </a:extLst>
          </p:cNvPr>
          <p:cNvCxnSpPr>
            <a:cxnSpLocks/>
          </p:cNvCxnSpPr>
          <p:nvPr/>
        </p:nvCxnSpPr>
        <p:spPr>
          <a:xfrm>
            <a:off x="2672927" y="724277"/>
            <a:ext cx="968721" cy="9234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59198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35CE6C2-00CA-4BB7-B83C-63F47788A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4909"/>
            <a:ext cx="10515600" cy="5692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highlight>
                  <a:srgbClr val="00FFFF"/>
                </a:highlight>
              </a:rPr>
              <a:t>Srážky:</a:t>
            </a:r>
            <a:r>
              <a:rPr lang="cs-CZ" sz="3200" dirty="0"/>
              <a:t> kapičky vody se nemohou udržet v mracích a padají v podobě </a:t>
            </a:r>
            <a:r>
              <a:rPr lang="cs-CZ" sz="3200" b="1" dirty="0"/>
              <a:t>srážek</a:t>
            </a:r>
            <a:r>
              <a:rPr lang="cs-CZ" sz="3200" dirty="0"/>
              <a:t> (ledových, dešťových) – </a:t>
            </a:r>
            <a:r>
              <a:rPr lang="cs-CZ" sz="3200" b="1" dirty="0">
                <a:solidFill>
                  <a:srgbClr val="FF0000"/>
                </a:solidFill>
              </a:rPr>
              <a:t>déšť, mrholení, kroupy, sněžení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b="1" dirty="0">
                <a:highlight>
                  <a:srgbClr val="00FFFF"/>
                </a:highlight>
              </a:rPr>
              <a:t>Atmosférický tlak:</a:t>
            </a:r>
            <a:r>
              <a:rPr lang="cs-CZ" sz="3200" dirty="0"/>
              <a:t> tlak se mění s nadmořskou výškou.</a:t>
            </a:r>
          </a:p>
          <a:p>
            <a:r>
              <a:rPr lang="cs-CZ" sz="3200" dirty="0"/>
              <a:t>čím vyšší nadmořská výška, tím menší tlak.</a:t>
            </a:r>
          </a:p>
          <a:p>
            <a:r>
              <a:rPr lang="cs-CZ" sz="3200" dirty="0"/>
              <a:t>vzduch proudí </a:t>
            </a:r>
            <a:r>
              <a:rPr lang="cs-CZ" sz="3200" b="1" dirty="0">
                <a:solidFill>
                  <a:srgbClr val="FF0000"/>
                </a:solidFill>
              </a:rPr>
              <a:t>z oblasti s vyšším tlakem</a:t>
            </a:r>
            <a:r>
              <a:rPr lang="cs-CZ" sz="3200" dirty="0"/>
              <a:t> do místa </a:t>
            </a:r>
            <a:r>
              <a:rPr lang="cs-CZ" sz="3200" b="1" dirty="0">
                <a:solidFill>
                  <a:srgbClr val="FF0000"/>
                </a:solidFill>
              </a:rPr>
              <a:t>s nižším tlakem.</a:t>
            </a:r>
          </a:p>
          <a:p>
            <a:pPr marL="0" indent="0">
              <a:buNone/>
            </a:pPr>
            <a:r>
              <a:rPr lang="cs-CZ" sz="3200" b="1" dirty="0">
                <a:highlight>
                  <a:srgbClr val="00FFFF"/>
                </a:highlight>
              </a:rPr>
              <a:t>Vítr:</a:t>
            </a:r>
            <a:r>
              <a:rPr lang="cs-CZ" sz="3200" dirty="0"/>
              <a:t> proudící vzduch, určujeme směr a rychlost (v m/s)</a:t>
            </a:r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189114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35CE6C2-00CA-4BB7-B83C-63F47788A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4909"/>
            <a:ext cx="10515600" cy="56920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200" dirty="0"/>
              <a:t>Zkus si odpovědět ústně na následující otázky, odpovědi najdeš v učebnici na str. 36 – 39):</a:t>
            </a:r>
          </a:p>
          <a:p>
            <a:pPr marL="0" indent="0">
              <a:buNone/>
            </a:pPr>
            <a:endParaRPr lang="cs-CZ" sz="3200" dirty="0"/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V jakých jednotkách se měří </a:t>
            </a:r>
            <a:r>
              <a:rPr lang="cs-CZ" sz="3200" b="1" dirty="0">
                <a:solidFill>
                  <a:srgbClr val="FF0000"/>
                </a:solidFill>
              </a:rPr>
              <a:t>teplota vzduchu?</a:t>
            </a:r>
          </a:p>
          <a:p>
            <a:pPr marL="514350" indent="-514350">
              <a:buFont typeface="+mj-lt"/>
              <a:buAutoNum type="arabicPeriod"/>
            </a:pPr>
            <a:endParaRPr lang="cs-CZ" sz="3200" dirty="0"/>
          </a:p>
          <a:p>
            <a:pPr marL="514350" indent="-514350">
              <a:buFont typeface="+mj-lt"/>
              <a:buAutoNum type="arabicPeriod"/>
            </a:pPr>
            <a:r>
              <a:rPr lang="cs-CZ" sz="3200" b="1" dirty="0">
                <a:solidFill>
                  <a:srgbClr val="FF0000"/>
                </a:solidFill>
              </a:rPr>
              <a:t>Jaká stupnice </a:t>
            </a:r>
            <a:r>
              <a:rPr lang="cs-CZ" sz="3200" dirty="0"/>
              <a:t>se používá ve Spojených státech Amerických?</a:t>
            </a:r>
          </a:p>
          <a:p>
            <a:pPr marL="514350" indent="-514350">
              <a:buFont typeface="+mj-lt"/>
              <a:buAutoNum type="arabicPeriod"/>
            </a:pPr>
            <a:endParaRPr lang="cs-CZ" sz="3200" dirty="0"/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Na kterém světadíle byla naměřena </a:t>
            </a:r>
            <a:r>
              <a:rPr lang="cs-CZ" sz="3200" b="1" dirty="0">
                <a:solidFill>
                  <a:srgbClr val="FF0000"/>
                </a:solidFill>
              </a:rPr>
              <a:t>nejvyšší teplota vzduchu</a:t>
            </a:r>
            <a:r>
              <a:rPr lang="cs-CZ" sz="3200" dirty="0"/>
              <a:t>? Kolik to bylo?</a:t>
            </a:r>
          </a:p>
          <a:p>
            <a:pPr marL="514350" indent="-514350">
              <a:buFont typeface="+mj-lt"/>
              <a:buAutoNum type="arabicPeriod"/>
            </a:pPr>
            <a:endParaRPr lang="cs-CZ" sz="3200" dirty="0"/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Na kterém světadíle byla naměřena </a:t>
            </a:r>
            <a:r>
              <a:rPr lang="cs-CZ" sz="3200" b="1" dirty="0">
                <a:solidFill>
                  <a:srgbClr val="FF0000"/>
                </a:solidFill>
              </a:rPr>
              <a:t>nejnižší teplota vzduchu</a:t>
            </a:r>
            <a:r>
              <a:rPr lang="cs-CZ" sz="3200" dirty="0"/>
              <a:t>? Kolik to bylo?</a:t>
            </a:r>
          </a:p>
          <a:p>
            <a:pPr marL="514350" indent="-514350">
              <a:buFont typeface="+mj-lt"/>
              <a:buAutoNum type="arabicPeriod"/>
            </a:pPr>
            <a:endParaRPr lang="cs-CZ" sz="3200" dirty="0"/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Oblačnost vzniká nahromaděním ……………….. v troposféře</a:t>
            </a:r>
          </a:p>
          <a:p>
            <a:pPr marL="514350" indent="-514350">
              <a:buFont typeface="+mj-lt"/>
              <a:buAutoNum type="arabicPeriod"/>
            </a:pPr>
            <a:endParaRPr lang="cs-CZ" sz="3200" dirty="0"/>
          </a:p>
          <a:p>
            <a:pPr marL="514350" indent="-514350">
              <a:buFont typeface="+mj-lt"/>
              <a:buAutoNum type="arabicPeriod"/>
            </a:pPr>
            <a:r>
              <a:rPr lang="cs-CZ" sz="3200" dirty="0"/>
              <a:t>Jaké rozlišujeme </a:t>
            </a:r>
            <a:r>
              <a:rPr lang="cs-CZ" sz="3200" b="1" dirty="0">
                <a:solidFill>
                  <a:srgbClr val="FF0000"/>
                </a:solidFill>
              </a:rPr>
              <a:t>2 hlavní druhy oblačnosti</a:t>
            </a:r>
            <a:r>
              <a:rPr lang="cs-CZ" sz="3200" dirty="0"/>
              <a:t>?</a:t>
            </a:r>
          </a:p>
          <a:p>
            <a:pPr marL="514350" indent="-514350">
              <a:buFont typeface="+mj-lt"/>
              <a:buAutoNum type="arabicPeriod"/>
            </a:pPr>
            <a:endParaRPr lang="cs-CZ" sz="3200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3419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F15FFEE4-CC88-43D2-941E-BFCF96DC08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1526" y="0"/>
            <a:ext cx="12615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766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9D7CBCD-7C1C-4690-875F-3279F33615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245" y="0"/>
            <a:ext cx="11989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1011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0A31C7D-380C-44D7-887E-4C69291658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0964" y="0"/>
            <a:ext cx="10110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5024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51100E7-2EBC-4A93-ACBF-259F1211F7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8533" y="-101600"/>
            <a:ext cx="9279467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71893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204</Words>
  <Application>Microsoft Office PowerPoint</Application>
  <PresentationFormat>Vlastní</PresentationFormat>
  <Paragraphs>44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Office</vt:lpstr>
      <vt:lpstr>Počasí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Počasí</dc:title>
  <dc:creator>Pavla Kucerová</dc:creator>
  <cp:lastModifiedBy>uzivatel</cp:lastModifiedBy>
  <cp:revision>13</cp:revision>
  <dcterms:created xsi:type="dcterms:W3CDTF">2018-03-19T17:49:45Z</dcterms:created>
  <dcterms:modified xsi:type="dcterms:W3CDTF">2020-03-19T20:56:54Z</dcterms:modified>
</cp:coreProperties>
</file>